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2" r:id="rId9"/>
    <p:sldId id="265" r:id="rId10"/>
    <p:sldId id="266" r:id="rId11"/>
    <p:sldId id="267" r:id="rId12"/>
    <p:sldId id="268" r:id="rId13"/>
    <p:sldId id="269" r:id="rId14"/>
    <p:sldId id="276" r:id="rId15"/>
    <p:sldId id="270" r:id="rId16"/>
    <p:sldId id="271" r:id="rId17"/>
    <p:sldId id="272" r:id="rId18"/>
    <p:sldId id="273" r:id="rId19"/>
    <p:sldId id="275" r:id="rId20"/>
    <p:sldId id="259" r:id="rId21"/>
    <p:sldId id="277" r:id="rId22"/>
    <p:sldId id="278" r:id="rId23"/>
    <p:sldId id="279" r:id="rId24"/>
    <p:sldId id="274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6" autoAdjust="0"/>
  </p:normalViewPr>
  <p:slideViewPr>
    <p:cSldViewPr>
      <p:cViewPr varScale="1">
        <p:scale>
          <a:sx n="99" d="100"/>
          <a:sy n="99" d="100"/>
        </p:scale>
        <p:origin x="-73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8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DB0CC-45ED-45EE-BF4C-BF7B63EBE2EB}" type="datetimeFigureOut">
              <a:rPr lang="en-US" smtClean="0"/>
              <a:t>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61EA-67D8-41E2-B68A-EDAD5C571B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303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DB0CC-45ED-45EE-BF4C-BF7B63EBE2EB}" type="datetimeFigureOut">
              <a:rPr lang="en-US" smtClean="0"/>
              <a:t>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61EA-67D8-41E2-B68A-EDAD5C571B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012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DB0CC-45ED-45EE-BF4C-BF7B63EBE2EB}" type="datetimeFigureOut">
              <a:rPr lang="en-US" smtClean="0"/>
              <a:t>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61EA-67D8-41E2-B68A-EDAD5C571B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83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DB0CC-45ED-45EE-BF4C-BF7B63EBE2EB}" type="datetimeFigureOut">
              <a:rPr lang="en-US" smtClean="0"/>
              <a:t>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61EA-67D8-41E2-B68A-EDAD5C571B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453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DB0CC-45ED-45EE-BF4C-BF7B63EBE2EB}" type="datetimeFigureOut">
              <a:rPr lang="en-US" smtClean="0"/>
              <a:t>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61EA-67D8-41E2-B68A-EDAD5C571B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729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DB0CC-45ED-45EE-BF4C-BF7B63EBE2EB}" type="datetimeFigureOut">
              <a:rPr lang="en-US" smtClean="0"/>
              <a:t>2/9/2015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61EA-67D8-41E2-B68A-EDAD5C571B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668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DB0CC-45ED-45EE-BF4C-BF7B63EBE2EB}" type="datetimeFigureOut">
              <a:rPr lang="en-US" smtClean="0"/>
              <a:t>2/9/2015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61EA-67D8-41E2-B68A-EDAD5C571B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289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DB0CC-45ED-45EE-BF4C-BF7B63EBE2EB}" type="datetimeFigureOut">
              <a:rPr lang="en-US" smtClean="0"/>
              <a:t>2/9/2015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61EA-67D8-41E2-B68A-EDAD5C571B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198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DB0CC-45ED-45EE-BF4C-BF7B63EBE2EB}" type="datetimeFigureOut">
              <a:rPr lang="en-US" smtClean="0"/>
              <a:t>2/9/2015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61EA-67D8-41E2-B68A-EDAD5C571B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99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DB0CC-45ED-45EE-BF4C-BF7B63EBE2EB}" type="datetimeFigureOut">
              <a:rPr lang="en-US" smtClean="0"/>
              <a:t>2/9/2015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61EA-67D8-41E2-B68A-EDAD5C571B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272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DB0CC-45ED-45EE-BF4C-BF7B63EBE2EB}" type="datetimeFigureOut">
              <a:rPr lang="en-US" smtClean="0"/>
              <a:t>2/9/2015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61EA-67D8-41E2-B68A-EDAD5C571B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423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DB0CC-45ED-45EE-BF4C-BF7B63EBE2EB}" type="datetimeFigureOut">
              <a:rPr lang="en-US" smtClean="0"/>
              <a:t>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F61EA-67D8-41E2-B68A-EDAD5C571B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654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Berlin Sans FB" panose="020E0602020502020306" pitchFamily="34" charset="0"/>
              </a:rPr>
              <a:t>Impressionism</a:t>
            </a:r>
            <a:endParaRPr lang="en-US" b="1" dirty="0">
              <a:latin typeface="Berlin Sans FB" panose="020E0602020502020306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Berlin Sans FB" panose="020E0602020502020306" pitchFamily="34" charset="0"/>
              </a:rPr>
              <a:t>Playing with Light</a:t>
            </a:r>
            <a:endParaRPr lang="en-US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552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57200"/>
            <a:ext cx="861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erlin Sans FB" panose="020E0602020502020306" pitchFamily="34" charset="0"/>
              </a:rPr>
              <a:t>French Art was dominated by the Academie des Beaux-Arts</a:t>
            </a:r>
          </a:p>
          <a:p>
            <a:r>
              <a:rPr lang="en-US" sz="2400" dirty="0" smtClean="0">
                <a:latin typeface="Berlin Sans FB" panose="020E0602020502020306" pitchFamily="34" charset="0"/>
              </a:rPr>
              <a:t>in the middle of the 19</a:t>
            </a:r>
            <a:r>
              <a:rPr lang="en-US" sz="2400" baseline="30000" dirty="0" smtClean="0">
                <a:latin typeface="Berlin Sans FB" panose="020E0602020502020306" pitchFamily="34" charset="0"/>
              </a:rPr>
              <a:t>th</a:t>
            </a:r>
            <a:r>
              <a:rPr lang="en-US" sz="2400" dirty="0" smtClean="0">
                <a:latin typeface="Berlin Sans FB" panose="020E0602020502020306" pitchFamily="34" charset="0"/>
              </a:rPr>
              <a:t> century.  They sponsored a juried</a:t>
            </a:r>
          </a:p>
          <a:p>
            <a:r>
              <a:rPr lang="en-US" sz="2400" dirty="0">
                <a:latin typeface="Berlin Sans FB" panose="020E0602020502020306" pitchFamily="34" charset="0"/>
              </a:rPr>
              <a:t>a</a:t>
            </a:r>
            <a:r>
              <a:rPr lang="en-US" sz="2400" dirty="0" smtClean="0">
                <a:latin typeface="Berlin Sans FB" panose="020E0602020502020306" pitchFamily="34" charset="0"/>
              </a:rPr>
              <a:t>rt show called the Salon de Paris.  The Salon rejected many</a:t>
            </a:r>
          </a:p>
          <a:p>
            <a:r>
              <a:rPr lang="en-US" sz="2400" dirty="0">
                <a:latin typeface="Berlin Sans FB" panose="020E0602020502020306" pitchFamily="34" charset="0"/>
              </a:rPr>
              <a:t>o</a:t>
            </a:r>
            <a:r>
              <a:rPr lang="en-US" sz="2400" dirty="0" smtClean="0">
                <a:latin typeface="Berlin Sans FB" panose="020E0602020502020306" pitchFamily="34" charset="0"/>
              </a:rPr>
              <a:t>f the Impressionists’ works because their style was so different than</a:t>
            </a:r>
          </a:p>
          <a:p>
            <a:r>
              <a:rPr lang="en-US" sz="2400" dirty="0">
                <a:latin typeface="Berlin Sans FB" panose="020E0602020502020306" pitchFamily="34" charset="0"/>
              </a:rPr>
              <a:t>t</a:t>
            </a:r>
            <a:r>
              <a:rPr lang="en-US" sz="2400" dirty="0" smtClean="0">
                <a:latin typeface="Berlin Sans FB" panose="020E0602020502020306" pitchFamily="34" charset="0"/>
              </a:rPr>
              <a:t>he status quo.</a:t>
            </a:r>
            <a:endParaRPr lang="en-US" sz="2400" dirty="0">
              <a:latin typeface="Berlin Sans FB" panose="020E0602020502020306" pitchFamily="34" charset="0"/>
            </a:endParaRPr>
          </a:p>
        </p:txBody>
      </p:sp>
      <p:sp>
        <p:nvSpPr>
          <p:cNvPr id="3" name="AutoShape 2" descr="data:image/jpeg;base64,/9j/4AAQSkZJRgABAQAAAQABAAD/2wCEAAkGBxQTEhUUEhQWFRUXGBsWFhcWFxcYFhkZGBgYHRcYFxcYHCggGBwlHB8YIjEhJSkrLi4uGB8zODMsNygtLisBCgoKDg0OGxAQGiwkHCQsLCwsLCwsLCwsLCwsLCwsLCwsLCwsLCwsLCwsLCwsLCwsLCwsLCwsLCwsLCwsLCwsN//AABEIALcBEwMBIgACEQEDEQH/xAAcAAABBQEBAQAAAAAAAAAAAAAAAQIDBAUGBwj/xABCEAABAwIDBAYHBQYHAAMAAAABAAIRAyEEEjEFQVFxBhMiYZGhMkKBscHR8AcjUnLhFBVigpKiJDNDssLS8WODo//EABgBAQEBAQEAAAAAAAAAAAAAAAABAgME/8QAIREBAQEAAgMBAAIDAAAAAAAAAAERAhIhMUFhMkIDEyL/2gAMAwEAAhEDEQA/AOSoVZ1v3hD8OHg6E+B71RY9puNeLeyfA2U4ruAsQZ3OGV3joVwx21VxGzxFpHmFlV6ZBgj2/JbPXRrI56eK09h9Gn7QqihRc1pjO97pIa0EBxAHpG4tbmFuMuOp0C9wZTaXOcQ1rQCS4nQAC5K9Z6G/Y9UfkqY97qTRDhQY77ydRnqCzOTZPeCvRuh3QnC7PZ903PVI7dZ4BqO7gfUb3D2ybrpV0Z0UmZQAJgAASSTbiTcnvKemolGT0qZKWUDkJspZQKmNOvO3fYJygw9drnPDSCWuyu7jlaUE6RCRAiEJEAkSpCgEJEIBCRCBUiEIEQhCBEISKoQpEpSIBIlSFECEIQfJlehAkEg7/wBVJhseQ2M0x6pv7Qd3JWcXBZcwsrIT60nv+C5Tz7dfTSoYuZlpbykjwNl2v2RYWo/aA6uo5jWtL6uQthzAR2CDuc7KDA8NV5u4uAgCDzkezgvQ/sp29Ww9ZtGnTpudiXtYXVOskBu4FukSTEcNyshr6CQkSrbAQhIgVKmoVDpSymSllQZfSbbbcJQNQlmY2YHugF3vMC8C64fYPTqMQ8P6rJVrCSGmm4Ay0PJcACRDZBk+ley1PtVazqaDiQKgqhrSY9B0dZroIDb7rLzOnRl0PdDHVmgyQfunTPvmdbrlyt104yY+hpSSo6TQ1oDfRAAHIC3knSurmckSSiUAkRKSUAhJKSVQqEkpJQOQmyiUDkiSUSoBIUJFQqRCREKkQhAIQhEfL9ShDZafG4+ahp7Nc5siD5K1SHZd9cVq4ZsNHJcLcd5HNfsLgb9nnJE7phexfZX0UpOy41xOem5zGshpaIaIcLZmu7Tt8EHRcHimAtPJes/ZLs9lLA5mtANR7iTAnsnKBO8WPiVrhdOUyO1KEiJXRyLKE1KgVCEIEUWIxTKYBe4NkwJOp4Abz3Bc9026QPwzGiiW9aXAkOaXQyDcgER2o81wWLx9RzOte4urVj1bCTdrdHlv4dQLcVNGh03xwquLzdjXOaztencSA2IIEC8+crlsFhOtcWMDmva3M2T2uzc5RvMXiRp3KbpDigKzGD0aTWgDjbNfxA9iobNxQpV6JEhrHNBvJILu1J5EhZ/1tzm9o6J7TFSi1pcMzQA0SMzmBrQHCDcTInug3W5K8XrEh9eiDDmHr6JBILXWFQNOok+4rpOhXTV9R7aWIc0tLYa82fnkQHbjIzX7hqVr0z7eiSiU2USqhZSSklISqFlJKbKJRCyhNlEoHJZTJRKB0olNlEoFlCSUIFQkSoBIlSIBCEIPm7E0gGmLStWhSELLxLtB3gLWw5GXVeaPQgxLbRxK9n+zxkbPod4cfGo5eM4t2i9b6NbfwtLB4dr8RSaQwBwLgC03Jzfh33PxXTgzz9OtSJjKgIBBBBEggyCDoQd4Sro5HIlNRKByixeIFNhedB79w8VJK4/7Q+kNKhS6ou+8dctG5sOALjoLxE6wpfSxxO29ouqF7yTcWkk9zROpgQqO0MRFbDtmzGz7QXf9QsqptgOsxpd/KT4gwEjq9c3FM8yQPZcWWe0izjS7VfNer+YjwsqGIfAlXRUxPD+8fJKXYngTycPkrP8AJDpWtia8bQaZ1FRv9XWge8LFNUte4C0PMd0GxCc3EVgZNMyN8AkctFDUxLDdzXNJuSZHlok5QvGvZOgO2evpnM4l+VroJsAJa4NG6HDT+ILq1459n21WUsRSBeILntkwBDwyBMxOZvmvYirEoSEoSLTIKbKUpFUCEJEColIhAqEiFFOQmpZQOSpsolQKkJSSkJQLKE2UKj5uxTu03nKvh6yKkueIvyV7DzMRu4Lz2O8pcXUIiDuVStVdmcXAkSTYnTlMK1igNCECjTJOWqJvaY1dJsbLUZrvuiPT6nhsOyi7C1AymAC9js5JddzspiJJmJtuXpOyNqU8TSbVokljpiRBkGCCOa8Iwzy1jnFm/cR6oibXiQvYOgVamcIxjHAuplwqAatc5znCeYIM71uVmz66NCELTIXivTrZOTaNR1c5m1e3Rm4Oa0EDe0gtjeAF7SvNPtPwrf2mlWuSyid9vTMHzKzz9Ncfbi6dckO6toGUaEwJG7s/Mqq41305gSDERfTW6n2Vj3l2gh2g7lsU3C7ZEyeE6cFx9OntkU6ThTaT6R1ECB7YT8PRcWkmJ3QAb98BU9o4k2AcDbduhO2XXuZMEXBJib6GfYrlzTZuFa6qGuJbcRAuCZ4QphXPVh1RtjbcfEHTxWw0DumyyNtY1zHZWtBOp7xJ3hM09KWKwbD/AJZyPiY3Ed4O5e3dBnVjgaBxE9YWT2pzZSTkDpvOWNb8brx3D4RuJaxwkEZG24F9+XDxXvbHg6aSR4GD5hdODHNJKQlNzIldHMEpESkKAQkSoBCRCBUIQgEkpUkIFlLKahQLKQlJKQlAsoTZQqPm7C4kueJFwNfBa4JhYWDBa8nW2/mtiniO7wK89d4ixL2Zg11j3qhtDDdrsmc0nW08rhGNLXVhLSRYfV1pYSmC+AIALrcoAVvpJ7c4x5BgGDpEkXmNxAXWbC6Z4vBlzGPLmte6WvDXNcRAsYDt3FU/3W0kO39ZH98IFIPNRogxUeSDulxIc33HkrKlj2boB0jrY6i+pVZTblfkGTMJsCZa4mIBbebzoN/USvOfsv2rQo0X0H1QH9a5wD5HZysAbJtIIPivQ2vBEgyOO7xXWMU+V5x9qJJqtaDE0df537u+F6KCvNvtMd/iB3UG/wC+ss8/S8fbhdl0QTTB0yg/2yFs0mNu4ATJvvWVgWw5uroGWGgm+WNTA3HwV44hoEHM0kz2gR71y5eW54ZG2aWUsi3Z+adsCnL3k37Ohv6zVJtOk5+TK0u7MGATvdbRO2XSNNzi8ZQRYm28cQt/1Z/s1ywGCW6RBjvWLteiBWJGkAnmS75LbzGDlZUdoZywO70yFlY6rmdGV7SSLFpm2bhzCzx8Vrl5i50OaR1cwQatO2kDrL89y9f2SYFVp1bWqeD3l4jjZ3kV5Hsh5oZQ6m92UtcSAJs/NpPsXoNDppQc2WNqE3LgQGZbmzsx9tp1XTh9Y5OpKRcFtT7RW0/RpgnhmJ8wBblKt9DendPF/d1Ip1STlAnK/uE3DgPVOuo4DWxnK7NCZKJVQ5CbKWUCpU1KopUqRCASIlISgJRKSU0uQOJTCVFiMQ1jS57g1o1JMDxVF23MPMdczWNffwHeiNKULz/b2KY6u9zMWQ0xAbVcG+iJgB0apE1ucP15Y14a9wjfHgrja1lmiS5xH4j71YMxouVjUqSn2qjTciYWps5wl3M/7nLO2eO0zmZ8SruzmS0uWeXprivUtKffVb51AsGk9zXveLdt3MSZ03g8Fr4Z3+T+dp8JKir4DOWjQuaBPNzY+PirENo41jyC7KDOv6/ArQq4yo1wDHdkAFrSSALCYPPisOrhbRlm0g6HU2PFR0GvAt2e53s03eSupjrtm9IcZh6csqkNzTle1rxJmbgSBI3cVb2z0ipYp7KpIa7K1jm2IBbnJibwS47ty5Ju2HgZHNkTq2x37hPHuTG4xmeXCXTe1tNQRJ9i1upmNGpt+k09m95zZbTfQG+8qYdIabxFQNy98xbiHDkuVw+CY6q6TAudJ94Vw7MZFnD3e4rFsnhqS1s4rE4dwBaG6iYM2kTEd0qTBbRw7GiWAumxjlwkrlsRgXDQz5+8KXCYDN6TvEn5qWxZK6bGdLQLAH+34kEqsNtZiHF1ybdkW/uVT910gN/h8gqeIwbZAbPh+idodW7X260esHEges2deDfms/F7UqPHZtyvB4n/AMm2qs4bZTckwdAdD7oUdTZLInMAeBsfgnZOqrQokkyZJ1ImTyngY81VNFzH5hx4GDEake9XDs949F58Z8jKY+jWAiQeY+RTZq5XfdDundR9RlLEOZkjKXvkPafVzOFnSbSQO8r0tfN5puBnIWni0/Bw07pXpHQrpHWps6uuCWgdjNYtjVsyTljQHTjoF041z5R6NVqBoLiYABJ32GtgqmG2pTeJmLgCZBMxEAiSLhcPtTpq7rOrAEPlt22aCNZmTadBvWwwjqmk6QPJa1MdWysDEGZE+z6KfmXP7DqNDuzEFugNpls243CvV9r0WAk1AYBJDe0ba2bKajRzqq7adPNlzSZywA43O4kCB8Fl9Gdvftbajg3KGVCwcSIBBPfBVHaNeOscJOUuNje0mxmxS1cbuK2oGxALpE2sPrVLg9ptqEt9FwAMHhxHtsuV2HjeupCplyZrxM92sDgq+3caaIzlpLCA1xBIM5pAgaypKuO9lNe8AEkwBck6ALzro/0mdmcxnZYHAw+5IcQLXt+qg6c9LxULsNQd2QYqPHrEeq072+/lrZWcVemfSs16gZSP3TDI/jOmY93AfO3NHGVL3MefHQaDvVatECNb7wVZdXOVri0hpaWgAkxPak24E8vYqIyXG8lCe5pOjTEDjwHclU7L1rCwjSfFXGTdVMDJE75VwSudreIKNaHTvE+3VXcPtfKwsyHSJEGLQDrdZtDE3IJbqYlv6qzWhrcxa0xqASClWLmH2iwOZmDgGm1jwI4d608DimPqtyGQMm6D6TeK5xgaXAZS0Q52uoaxx948lp9HcZTblz9k2udD2pJnlFu5QaFSkC4CPVPtiSnbWwozP09Jpg8Mm7duT2k5hOmU3gX7I3jVS7VDcz9SdRpHou/VPp8ZlTZwgviXAgW8o4lV62EJkaW4fwg+9bLx924aaX4dkKN7buvNnb5izfBT4v1ypovZUcBrEaKUYmpoQOGnHRbeFdFZ31vT8UwZHHf1g97VN34uOadWcQCQCD3GfenUsRUbGgnu7ldoMlokcPFPDe22OPwsr+J81Cx1Z2/+n5KCoKsxNxz811WHHadpqPcFDiWdp3zUnL8WxgvbXAzS7zUJx9cVcmY2EmbzPGZXVVh9063qg+BVF1MDFAwLtH+1qs5JjDftmqLloPs4KSh0gkS5vg4+4pzsN6UxrFjOk+H6JpwLeoq2uC2D7Wq+E8rI2qx4ghwJGlvkto4M1ASSQQBF+ERFhwWdh9lsL27vupF/WzG6b+z1J7D3Rae07RJZPRZq/Qo5RBBdvuZ9nJW8e2plDc7gIgBjiAINz6QmZWWKNTLIqP8A6jwBTCyvcGo8AyAcxPG91rsz1i9sUuzBzXuOhaX+qQRBALrGY1G5LinVM5LqlQnQ9q3f61geCzKVGq1sMqvNyBJgzaRpa8+Cs0WVTM1HgiZ7XBocfer2TrGngqtdtKoGVnNa67g2ATAExBtItYqjhqb2ElrnyQRrx13lV30a5MCo6N/aPAH26p9PDVIkVX7tHH1gSp2Xq08OalNjcj3QfVzG030DT9FLVxFZ4hwJG+5I5wW3WE3D1CZc98GPWcTcjW/epK2ziG5nF8QTcutBjfx1U7L1a+Lw4AgvLnahpABvGhAn/wAWZWwbRGYG8xESDMXt9WUDdkjK85pIkiJ0Go5xKjq4eqwkNe7KNLn3FWci8R+86cNaGu7DpBAEn80xy9iaNoSYawuJBteb66Eqts7FvacpaZMzpHHgtQUoJcA0Ol14vcAkz3wPBO1TrDGY/EAAZHf2/wDVCZUr4iTDAe+HX80iz2v411jGw9jA0VhzzxUdABS1AqhWYPeHEGJ3apGvJaeNweH1v9qShaImwiSZ9t96a2r2nX3jhwClWVpObBEahtQ//m75qkWwO028wQy/krfrAz/pv88g+KXDUvvieMn339qnxfrODajBLTA4glo7+6PYtAY2qfWDuYaT4iDvKp4Z81SHO7Dh62g3RyhX8awtPZAi9otAuAPZ5q3Yk8zUh2pUghzGwRuBB3CQYKDtEX7BEz6w3wqzabdRMk8hEN0SNeXCDLZ0uTob/Xepq4s4GuHVnEaRPmFbrPGR/DN8QqOz25arhrbXkQreId2HQLlwtzIk/FZvtWdUIJEcZ8iPikZUGYcx71HSzENJABn6+Co4nGubiGsAEZmjTiR81rDXXYZwzu5t9yhxbu088I+Kdhz2j7PglxHpO5fNYi1O8/dO/J8FTqH/ABDPyK627HR+D4Km8ff0/wAnxKCjjQOsdYjdMa6z8EAfc1vr8Kpms51au15BDXkNsBHadwV6l/k1vyk+QW6y0cGO1T/IR5p2GM317zrpzKTBNOaj3h3uCyXveNHOdeLa25lTVxs9cMpbJ4RFvQJjXROqvIBOkTcaixWN1zvR6zXcnsdU3uIA0NoPK6tsTGhRIi25zjfdJzce+VcYIJuRrpv7J1uOC56nVcc0VM0Em0X00UvXvAkvc3je/krvlM8Nifo+xPpG0SfVsNN4jXRYZqPIkOLp/ij3plTFFkA1XCdBnI8FJ4q2bGoTbl3fXBWalMAGztanKOyeGnBYgpuPrGN5zGb90JhF4lx8T8VOPgraoC5tAIcO46/ooqsTHEaewrExNN4aXMItPhF5BsbSoQD3211n2XurCtWgBLuY9ysk2N3ESzlBaZ9nFYuBcQXgn1QQZO8lJX2t1ZDC8+dh3wrEraZjWuEhxAvaH7jHBCo08TA9Lv3bzKRE2s2hQd+EqR1B0eiU6f4q3j+qGvP/AMv17VrE1Aw6wSDB7jZSSYcOL2jv9VPcyXGzhLTqN6rMEk/nHwUxqNKlS7X/ANZF+JqU0ylUzOLgCIaRc9zr+QU1KjDzLj6LRfvqM+SXZAjrHGIyu8TTqAfBT8Kx9l0yarZM71sY2pDnC+vC2+LhZ2xSOvZOgg/3Ba+14JcRvceUSVrlPLPG+FI1Qym0uMaCRO8CNAmUsS15GQyBM2I1jiFJj2DqhzH+1VdnmCRH1ZTPGrv/AFi5RbNZwnd8lPUJiJ9Ye8JuyMKXVXmJtx5LR/YcsnvJse5TF1iUZyN3/wDqw8cf8WPz0/8Aiupxd4y675PzK5x+GL8YAOLTO7stBN/Yrx9pfTqaJBfrwTMdVh5E34eKs4XBkO5x9aJ2P2Y8vkNJMRI9u6Fjq12Oo/5bvymfBQFp62l+T4lauD2d2S12YS2JhMr7HfnpvHqiHC877juur1Ncmxv+JxI39Z/zK0sNTJoVz/A7/an4vYlSniajxLhU7YhpMHMJBtrr7Fa2ZgnFr2uludpGhESCN41Vs8pL4NoE/wCHPHN7gs1xl5DYtYxa4nj3Lo8Ls10MDv8ATcQP4gQP08Fk1diVRXfka7ITIILd4EjXdcJ1NVf3aw9s5s1ie02N9oyzFuKSkzOA12hF4MaxotT9hqhtwfEnjwVHCsda2kAn2BW/En1BTwjWucGW7QFyTYsB95VmthGueMwzDdBcIkgHRU6dVxq1RwLT5RN+6Ff6p2roAEEwQdCDuPcl/kfETMMGmAIEaXOs7yp6GyKTxme0OcdTLrweAdA8FE5j8wyRcayBu5q7Tr5GjMN8TIgkp9L6ZmXKXsG4wN8b/imGs69jZzW6jVwMHyKSjgXCtWe14h5ktcdN9jv8lco4wZshzA5WnMPRi4ym/GfFWzyap1WdgidxM2jTRVcjhYwSbdxvrbRaTWktcINzEhQ4XZ7qwbEj7rMSQQJAFgTvn3FSFVC2HQdctz7SszHMGcyeHuW/X2TUBZUA6zMDIAu3uN1G3ZDpJdTJlrm6HUjsn64rXHxWeV8MxryQLnRCsv2JU3NcP5X8L7uKVXBawOJBhpJnifqymxWIAmD7ZPldPxW0KYjLlmRaNyWltJkGW79wFrD9VlVOhiPxExP0J9qq4XDlzm2MF7nat0BPEq5Vx2YaDw3J1PAVJDgQNSLn1jPBFWKmCIuCRIbrHquncloUabHFsktJvutD7J4w9Tfl8SmHZpPDxPyTE1k4VopunXsM5SS0nTgtTHVKbnETYXBE3PySjZxmOzMTqdOcKZuzT/D4q1J4UcbXY+nlEzmnfEQq2DIZMtm/xb8ls/uonh4pRgIIba4JnlHzT5h91m4TGmm57gyztAJtorTNqSe0wnnp4Kz+7iN7Tz18YTm4Ru/L4n5KKY3a8aMHthMp4/uE81YZh2ZiIbAAO/eXfJWWYenwHgFRVbtA/RVhm1LRl81M6kyDbceCfQc3K0x6oPkgYzan8JUg2o7c1SCoOCiw2IHa/MU0Bxr9SybjdxNtU9uKqHRoGo8DBTa9cERO8HwMqvh9oBoMmO0/W1s7o8lA5uKqluZwAiZiXCQYMb/JArPt2hdxbYSbAnTXd5qrU2i3I5rXBxOaIM+kSd08VJTxQLgYdGfPo4f6ZbAkDeZ1VF5gq/jIHGGjwHzVbEYRrgDUJcY1y3PPI26ldi+AA56/FMOJdxjlZMp4ZFLZjG1XvfLmO0Ap1ptpJLY0VkNw+6nUP8j/AHmFadUJ1JTJCuJqMCnuw/8AUWf9iUoPChSHMk+QaPen5kZ0wNGfcKTeVL5uT+3+Mj8rWD/jPmkzozHirgU0idX1D/O4DwBAUZwrN7Qefa96ciUD2kAQLDgNEFyjlJmREkoTQx34XeBQg47EYqYjjKd+262QhTFtOpS9xDWwco0ji666SmLDs7h+FCEsNTNKWUIUwQh33n8h4/iCsAoQqFBUDz96zhkef7qaEILBdH/iQ12/QQhRULMQ0VHEyAWtExvBeTv4EJH7aoi2Yk/lPySoQB2rmHZpuM2nsj/ko6eMqgBoYwAAC7juHAN+KEKyM6a99Vxu9jeTCfMu+CjGF4vdxsGj4ShCuRdP/Z278x5vcfKYTmUWDRjR/KJ8UIREwejOhCAzJZSIVDoRCEIBEoQoCUSkQgGXMASU+qzL6Zy8hJ+SEKaqr+8KQMAOef6Qlfj6hs3LSH8DQXf1EIQiq5c7fUfP5kIQq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4" descr="data:image/jpeg;base64,/9j/4AAQSkZJRgABAQAAAQABAAD/2wCEAAkGBxQTEhUUEhQWFRUXGBsWFhcWFxcYFhkZGBgYHRcYFxcYHCggGBwlHB8YIjEhJSkrLi4uGB8zODMsNygtLisBCgoKDg0OGxAQGiwkHCQsLCwsLCwsLCwsLCwsLCwsLCwsLCwsLCwsLCwsLCwsLCwsLCwsLCwsLCwsLCwsLCwsN//AABEIALcBEwMBIgACEQEDEQH/xAAcAAABBQEBAQAAAAAAAAAAAAAAAQIDBAUGBwj/xABCEAABAwIDBAYHBQYHAAMAAAABAAIRAyEEEjEFQVFxBhMiYZGhMkKBscHR8AcjUnLhFBVigpKiJDNDssLS8WODo//EABgBAQEBAQEAAAAAAAAAAAAAAAABAgME/8QAIREBAQEAAgMBAAIDAAAAAAAAAAERAhIhMUFhMkIDEyL/2gAMAwEAAhEDEQA/AOSoVZ1v3hD8OHg6E+B71RY9puNeLeyfA2U4ruAsQZ3OGV3joVwx21VxGzxFpHmFlV6ZBgj2/JbPXRrI56eK09h9Gn7QqihRc1pjO97pIa0EBxAHpG4tbmFuMuOp0C9wZTaXOcQ1rQCS4nQAC5K9Z6G/Y9UfkqY97qTRDhQY77ydRnqCzOTZPeCvRuh3QnC7PZ903PVI7dZ4BqO7gfUb3D2ybrpV0Z0UmZQAJgAASSTbiTcnvKemolGT0qZKWUDkJspZQKmNOvO3fYJygw9drnPDSCWuyu7jlaUE6RCRAiEJEAkSpCgEJEIBCRCBUiEIEQhCBEISKoQpEpSIBIlSFECEIQfJlehAkEg7/wBVJhseQ2M0x6pv7Qd3JWcXBZcwsrIT60nv+C5Tz7dfTSoYuZlpbykjwNl2v2RYWo/aA6uo5jWtL6uQthzAR2CDuc7KDA8NV5u4uAgCDzkezgvQ/sp29Ww9ZtGnTpudiXtYXVOskBu4FukSTEcNyshr6CQkSrbAQhIgVKmoVDpSymSllQZfSbbbcJQNQlmY2YHugF3vMC8C64fYPTqMQ8P6rJVrCSGmm4Ay0PJcACRDZBk+ley1PtVazqaDiQKgqhrSY9B0dZroIDb7rLzOnRl0PdDHVmgyQfunTPvmdbrlyt104yY+hpSSo6TQ1oDfRAAHIC3knSurmckSSiUAkRKSUAhJKSVQqEkpJQOQmyiUDkiSUSoBIUJFQqRCREKkQhAIQhEfL9ShDZafG4+ahp7Nc5siD5K1SHZd9cVq4ZsNHJcLcd5HNfsLgb9nnJE7phexfZX0UpOy41xOem5zGshpaIaIcLZmu7Tt8EHRcHimAtPJes/ZLs9lLA5mtANR7iTAnsnKBO8WPiVrhdOUyO1KEiJXRyLKE1KgVCEIEUWIxTKYBe4NkwJOp4Abz3Bc9026QPwzGiiW9aXAkOaXQyDcgER2o81wWLx9RzOte4urVj1bCTdrdHlv4dQLcVNGh03xwquLzdjXOaztencSA2IIEC8+crlsFhOtcWMDmva3M2T2uzc5RvMXiRp3KbpDigKzGD0aTWgDjbNfxA9iobNxQpV6JEhrHNBvJILu1J5EhZ/1tzm9o6J7TFSi1pcMzQA0SMzmBrQHCDcTInug3W5K8XrEh9eiDDmHr6JBILXWFQNOok+4rpOhXTV9R7aWIc0tLYa82fnkQHbjIzX7hqVr0z7eiSiU2USqhZSSklISqFlJKbKJRCyhNlEoHJZTJRKB0olNlEoFlCSUIFQkSoBIlSIBCEIPm7E0gGmLStWhSELLxLtB3gLWw5GXVeaPQgxLbRxK9n+zxkbPod4cfGo5eM4t2i9b6NbfwtLB4dr8RSaQwBwLgC03Jzfh33PxXTgzz9OtSJjKgIBBBBEggyCDoQd4Sro5HIlNRKByixeIFNhedB79w8VJK4/7Q+kNKhS6ou+8dctG5sOALjoLxE6wpfSxxO29ouqF7yTcWkk9zROpgQqO0MRFbDtmzGz7QXf9QsqptgOsxpd/KT4gwEjq9c3FM8yQPZcWWe0izjS7VfNer+YjwsqGIfAlXRUxPD+8fJKXYngTycPkrP8AJDpWtia8bQaZ1FRv9XWge8LFNUte4C0PMd0GxCc3EVgZNMyN8AkctFDUxLDdzXNJuSZHlok5QvGvZOgO2evpnM4l+VroJsAJa4NG6HDT+ILq1459n21WUsRSBeILntkwBDwyBMxOZvmvYirEoSEoSLTIKbKUpFUCEJEColIhAqEiFFOQmpZQOSpsolQKkJSSkJQLKE2UKj5uxTu03nKvh6yKkueIvyV7DzMRu4Lz2O8pcXUIiDuVStVdmcXAkSTYnTlMK1igNCECjTJOWqJvaY1dJsbLUZrvuiPT6nhsOyi7C1AymAC9js5JddzspiJJmJtuXpOyNqU8TSbVokljpiRBkGCCOa8Iwzy1jnFm/cR6oibXiQvYOgVamcIxjHAuplwqAatc5znCeYIM71uVmz66NCELTIXivTrZOTaNR1c5m1e3Rm4Oa0EDe0gtjeAF7SvNPtPwrf2mlWuSyid9vTMHzKzz9Ncfbi6dckO6toGUaEwJG7s/Mqq41305gSDERfTW6n2Vj3l2gh2g7lsU3C7ZEyeE6cFx9OntkU6ThTaT6R1ECB7YT8PRcWkmJ3QAb98BU9o4k2AcDbduhO2XXuZMEXBJib6GfYrlzTZuFa6qGuJbcRAuCZ4QphXPVh1RtjbcfEHTxWw0DumyyNtY1zHZWtBOp7xJ3hM09KWKwbD/AJZyPiY3Ed4O5e3dBnVjgaBxE9YWT2pzZSTkDpvOWNb8brx3D4RuJaxwkEZG24F9+XDxXvbHg6aSR4GD5hdODHNJKQlNzIldHMEpESkKAQkSoBCRCBUIQgEkpUkIFlLKahQLKQlJKQlAsoTZQqPm7C4kueJFwNfBa4JhYWDBa8nW2/mtiniO7wK89d4ixL2Zg11j3qhtDDdrsmc0nW08rhGNLXVhLSRYfV1pYSmC+AIALrcoAVvpJ7c4x5BgGDpEkXmNxAXWbC6Z4vBlzGPLmte6WvDXNcRAsYDt3FU/3W0kO39ZH98IFIPNRogxUeSDulxIc33HkrKlj2boB0jrY6i+pVZTblfkGTMJsCZa4mIBbebzoN/USvOfsv2rQo0X0H1QH9a5wD5HZysAbJtIIPivQ2vBEgyOO7xXWMU+V5x9qJJqtaDE0df537u+F6KCvNvtMd/iB3UG/wC+ss8/S8fbhdl0QTTB0yg/2yFs0mNu4ATJvvWVgWw5uroGWGgm+WNTA3HwV44hoEHM0kz2gR71y5eW54ZG2aWUsi3Z+adsCnL3k37Ohv6zVJtOk5+TK0u7MGATvdbRO2XSNNzi8ZQRYm28cQt/1Z/s1ywGCW6RBjvWLteiBWJGkAnmS75LbzGDlZUdoZywO70yFlY6rmdGV7SSLFpm2bhzCzx8Vrl5i50OaR1cwQatO2kDrL89y9f2SYFVp1bWqeD3l4jjZ3kV5Hsh5oZQ6m92UtcSAJs/NpPsXoNDppQc2WNqE3LgQGZbmzsx9tp1XTh9Y5OpKRcFtT7RW0/RpgnhmJ8wBblKt9DendPF/d1Ip1STlAnK/uE3DgPVOuo4DWxnK7NCZKJVQ5CbKWUCpU1KopUqRCASIlISgJRKSU0uQOJTCVFiMQ1jS57g1o1JMDxVF23MPMdczWNffwHeiNKULz/b2KY6u9zMWQ0xAbVcG+iJgB0apE1ucP15Y14a9wjfHgrja1lmiS5xH4j71YMxouVjUqSn2qjTciYWps5wl3M/7nLO2eO0zmZ8SruzmS0uWeXprivUtKffVb51AsGk9zXveLdt3MSZ03g8Fr4Z3+T+dp8JKir4DOWjQuaBPNzY+PirENo41jyC7KDOv6/ArQq4yo1wDHdkAFrSSALCYPPisOrhbRlm0g6HU2PFR0GvAt2e53s03eSupjrtm9IcZh6csqkNzTle1rxJmbgSBI3cVb2z0ipYp7KpIa7K1jm2IBbnJibwS47ty5Ju2HgZHNkTq2x37hPHuTG4xmeXCXTe1tNQRJ9i1upmNGpt+k09m95zZbTfQG+8qYdIabxFQNy98xbiHDkuVw+CY6q6TAudJ94Vw7MZFnD3e4rFsnhqS1s4rE4dwBaG6iYM2kTEd0qTBbRw7GiWAumxjlwkrlsRgXDQz5+8KXCYDN6TvEn5qWxZK6bGdLQLAH+34kEqsNtZiHF1ybdkW/uVT910gN/h8gqeIwbZAbPh+idodW7X260esHEges2deDfms/F7UqPHZtyvB4n/AMm2qs4bZTckwdAdD7oUdTZLInMAeBsfgnZOqrQokkyZJ1ImTyngY81VNFzH5hx4GDEake9XDs949F58Z8jKY+jWAiQeY+RTZq5XfdDundR9RlLEOZkjKXvkPafVzOFnSbSQO8r0tfN5puBnIWni0/Bw07pXpHQrpHWps6uuCWgdjNYtjVsyTljQHTjoF041z5R6NVqBoLiYABJ32GtgqmG2pTeJmLgCZBMxEAiSLhcPtTpq7rOrAEPlt22aCNZmTadBvWwwjqmk6QPJa1MdWysDEGZE+z6KfmXP7DqNDuzEFugNpls243CvV9r0WAk1AYBJDe0ba2bKajRzqq7adPNlzSZywA43O4kCB8Fl9Gdvftbajg3KGVCwcSIBBPfBVHaNeOscJOUuNje0mxmxS1cbuK2oGxALpE2sPrVLg9ptqEt9FwAMHhxHtsuV2HjeupCplyZrxM92sDgq+3caaIzlpLCA1xBIM5pAgaypKuO9lNe8AEkwBck6ALzro/0mdmcxnZYHAw+5IcQLXt+qg6c9LxULsNQd2QYqPHrEeq072+/lrZWcVemfSs16gZSP3TDI/jOmY93AfO3NHGVL3MefHQaDvVatECNb7wVZdXOVri0hpaWgAkxPak24E8vYqIyXG8lCe5pOjTEDjwHclU7L1rCwjSfFXGTdVMDJE75VwSudreIKNaHTvE+3VXcPtfKwsyHSJEGLQDrdZtDE3IJbqYlv6qzWhrcxa0xqASClWLmH2iwOZmDgGm1jwI4d608DimPqtyGQMm6D6TeK5xgaXAZS0Q52uoaxx948lp9HcZTblz9k2udD2pJnlFu5QaFSkC4CPVPtiSnbWwozP09Jpg8Mm7duT2k5hOmU3gX7I3jVS7VDcz9SdRpHou/VPp8ZlTZwgviXAgW8o4lV62EJkaW4fwg+9bLx924aaX4dkKN7buvNnb5izfBT4v1ypovZUcBrEaKUYmpoQOGnHRbeFdFZ31vT8UwZHHf1g97VN34uOadWcQCQCD3GfenUsRUbGgnu7ldoMlokcPFPDe22OPwsr+J81Cx1Z2/+n5KCoKsxNxz811WHHadpqPcFDiWdp3zUnL8WxgvbXAzS7zUJx9cVcmY2EmbzPGZXVVh9063qg+BVF1MDFAwLtH+1qs5JjDftmqLloPs4KSh0gkS5vg4+4pzsN6UxrFjOk+H6JpwLeoq2uC2D7Wq+E8rI2qx4ghwJGlvkto4M1ASSQQBF+ERFhwWdh9lsL27vupF/WzG6b+z1J7D3Rae07RJZPRZq/Qo5RBBdvuZ9nJW8e2plDc7gIgBjiAINz6QmZWWKNTLIqP8A6jwBTCyvcGo8AyAcxPG91rsz1i9sUuzBzXuOhaX+qQRBALrGY1G5LinVM5LqlQnQ9q3f61geCzKVGq1sMqvNyBJgzaRpa8+Cs0WVTM1HgiZ7XBocfer2TrGngqtdtKoGVnNa67g2ATAExBtItYqjhqb2ElrnyQRrx13lV30a5MCo6N/aPAH26p9PDVIkVX7tHH1gSp2Xq08OalNjcj3QfVzG030DT9FLVxFZ4hwJG+5I5wW3WE3D1CZc98GPWcTcjW/epK2ziG5nF8QTcutBjfx1U7L1a+Lw4AgvLnahpABvGhAn/wAWZWwbRGYG8xESDMXt9WUDdkjK85pIkiJ0Go5xKjq4eqwkNe7KNLn3FWci8R+86cNaGu7DpBAEn80xy9iaNoSYawuJBteb66Eqts7FvacpaZMzpHHgtQUoJcA0Ol14vcAkz3wPBO1TrDGY/EAAZHf2/wDVCZUr4iTDAe+HX80iz2v411jGw9jA0VhzzxUdABS1AqhWYPeHEGJ3apGvJaeNweH1v9qShaImwiSZ9t96a2r2nX3jhwClWVpObBEahtQ//m75qkWwO028wQy/krfrAz/pv88g+KXDUvvieMn339qnxfrODajBLTA4glo7+6PYtAY2qfWDuYaT4iDvKp4Z81SHO7Dh62g3RyhX8awtPZAi9otAuAPZ5q3Yk8zUh2pUghzGwRuBB3CQYKDtEX7BEz6w3wqzabdRMk8hEN0SNeXCDLZ0uTob/Xepq4s4GuHVnEaRPmFbrPGR/DN8QqOz25arhrbXkQreId2HQLlwtzIk/FZvtWdUIJEcZ8iPikZUGYcx71HSzENJABn6+Co4nGubiGsAEZmjTiR81rDXXYZwzu5t9yhxbu088I+Kdhz2j7PglxHpO5fNYi1O8/dO/J8FTqH/ABDPyK627HR+D4Km8ff0/wAnxKCjjQOsdYjdMa6z8EAfc1vr8Kpms51au15BDXkNsBHadwV6l/k1vyk+QW6y0cGO1T/IR5p2GM317zrpzKTBNOaj3h3uCyXveNHOdeLa25lTVxs9cMpbJ4RFvQJjXROqvIBOkTcaixWN1zvR6zXcnsdU3uIA0NoPK6tsTGhRIi25zjfdJzce+VcYIJuRrpv7J1uOC56nVcc0VM0Em0X00UvXvAkvc3je/krvlM8Nifo+xPpG0SfVsNN4jXRYZqPIkOLp/ij3plTFFkA1XCdBnI8FJ4q2bGoTbl3fXBWalMAGztanKOyeGnBYgpuPrGN5zGb90JhF4lx8T8VOPgraoC5tAIcO46/ooqsTHEaewrExNN4aXMItPhF5BsbSoQD3211n2XurCtWgBLuY9ysk2N3ESzlBaZ9nFYuBcQXgn1QQZO8lJX2t1ZDC8+dh3wrEraZjWuEhxAvaH7jHBCo08TA9Lv3bzKRE2s2hQd+EqR1B0eiU6f4q3j+qGvP/AMv17VrE1Aw6wSDB7jZSSYcOL2jv9VPcyXGzhLTqN6rMEk/nHwUxqNKlS7X/ANZF+JqU0ylUzOLgCIaRc9zr+QU1KjDzLj6LRfvqM+SXZAjrHGIyu8TTqAfBT8Kx9l0yarZM71sY2pDnC+vC2+LhZ2xSOvZOgg/3Ba+14JcRvceUSVrlPLPG+FI1Qym0uMaCRO8CNAmUsS15GQyBM2I1jiFJj2DqhzH+1VdnmCRH1ZTPGrv/AFi5RbNZwnd8lPUJiJ9Ye8JuyMKXVXmJtx5LR/YcsnvJse5TF1iUZyN3/wDqw8cf8WPz0/8Aiupxd4y675PzK5x+GL8YAOLTO7stBN/Yrx9pfTqaJBfrwTMdVh5E34eKs4XBkO5x9aJ2P2Y8vkNJMRI9u6Fjq12Oo/5bvymfBQFp62l+T4lauD2d2S12YS2JhMr7HfnpvHqiHC877juur1Ncmxv+JxI39Z/zK0sNTJoVz/A7/an4vYlSniajxLhU7YhpMHMJBtrr7Fa2ZgnFr2uludpGhESCN41Vs8pL4NoE/wCHPHN7gs1xl5DYtYxa4nj3Lo8Ls10MDv8ATcQP4gQP08Fk1diVRXfka7ITIILd4EjXdcJ1NVf3aw9s5s1ie02N9oyzFuKSkzOA12hF4MaxotT9hqhtwfEnjwVHCsda2kAn2BW/En1BTwjWucGW7QFyTYsB95VmthGueMwzDdBcIkgHRU6dVxq1RwLT5RN+6Ff6p2roAEEwQdCDuPcl/kfETMMGmAIEaXOs7yp6GyKTxme0OcdTLrweAdA8FE5j8wyRcayBu5q7Tr5GjMN8TIgkp9L6ZmXKXsG4wN8b/imGs69jZzW6jVwMHyKSjgXCtWe14h5ktcdN9jv8lco4wZshzA5WnMPRi4ym/GfFWzyap1WdgidxM2jTRVcjhYwSbdxvrbRaTWktcINzEhQ4XZ7qwbEj7rMSQQJAFgTvn3FSFVC2HQdctz7SszHMGcyeHuW/X2TUBZUA6zMDIAu3uN1G3ZDpJdTJlrm6HUjsn64rXHxWeV8MxryQLnRCsv2JU3NcP5X8L7uKVXBawOJBhpJnifqymxWIAmD7ZPldPxW0KYjLlmRaNyWltJkGW79wFrD9VlVOhiPxExP0J9qq4XDlzm2MF7nat0BPEq5Vx2YaDw3J1PAVJDgQNSLn1jPBFWKmCIuCRIbrHquncloUabHFsktJvutD7J4w9Tfl8SmHZpPDxPyTE1k4VopunXsM5SS0nTgtTHVKbnETYXBE3PySjZxmOzMTqdOcKZuzT/D4q1J4UcbXY+nlEzmnfEQq2DIZMtm/xb8ls/uonh4pRgIIba4JnlHzT5h91m4TGmm57gyztAJtorTNqSe0wnnp4Kz+7iN7Tz18YTm4Ru/L4n5KKY3a8aMHthMp4/uE81YZh2ZiIbAAO/eXfJWWYenwHgFRVbtA/RVhm1LRl81M6kyDbceCfQc3K0x6oPkgYzan8JUg2o7c1SCoOCiw2IHa/MU0Bxr9SybjdxNtU9uKqHRoGo8DBTa9cERO8HwMqvh9oBoMmO0/W1s7o8lA5uKqluZwAiZiXCQYMb/JArPt2hdxbYSbAnTXd5qrU2i3I5rXBxOaIM+kSd08VJTxQLgYdGfPo4f6ZbAkDeZ1VF5gq/jIHGGjwHzVbEYRrgDUJcY1y3PPI26ldi+AA56/FMOJdxjlZMp4ZFLZjG1XvfLmO0Ap1ptpJLY0VkNw+6nUP8j/AHmFadUJ1JTJCuJqMCnuw/8AUWf9iUoPChSHMk+QaPen5kZ0wNGfcKTeVL5uT+3+Mj8rWD/jPmkzozHirgU0idX1D/O4DwBAUZwrN7Qefa96ciUD2kAQLDgNEFyjlJmREkoTQx34XeBQg47EYqYjjKd+262QhTFtOpS9xDWwco0ji666SmLDs7h+FCEsNTNKWUIUwQh33n8h4/iCsAoQqFBUDz96zhkef7qaEILBdH/iQ12/QQhRULMQ0VHEyAWtExvBeTv4EJH7aoi2Yk/lPySoQB2rmHZpuM2nsj/ko6eMqgBoYwAAC7juHAN+KEKyM6a99Vxu9jeTCfMu+CjGF4vdxsGj4ShCuRdP/Z278x5vcfKYTmUWDRjR/KJ8UIREwejOhCAzJZSIVDoRCEIBEoQoCUSkQgGXMASU+qzL6Zy8hJ+SEKaqr+8KQMAOef6Qlfj6hs3LSH8DQXf1EIQiq5c7fUfP5kIQq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126" name="Picture 6" descr="http://www.city-y.com/wp-content/uploads/2012/04/ACADEMIE-PRIX-2010-0001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613546"/>
            <a:ext cx="55626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575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457200"/>
            <a:ext cx="8610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Berlin Sans FB" panose="020E0602020502020306" pitchFamily="34" charset="0"/>
              </a:rPr>
              <a:t>One of the rejected paintings was Edouard Manet’s, </a:t>
            </a:r>
            <a:r>
              <a:rPr lang="en-US" sz="2400" i="1" dirty="0">
                <a:latin typeface="Berlin Sans FB" panose="020E0602020502020306" pitchFamily="34" charset="0"/>
              </a:rPr>
              <a:t>The </a:t>
            </a:r>
          </a:p>
          <a:p>
            <a:r>
              <a:rPr lang="en-US" sz="2400" i="1" dirty="0">
                <a:latin typeface="Berlin Sans FB" panose="020E0602020502020306" pitchFamily="34" charset="0"/>
              </a:rPr>
              <a:t>Luncheon on the Grass 1863.  </a:t>
            </a:r>
            <a:r>
              <a:rPr lang="en-US" sz="2400" dirty="0">
                <a:latin typeface="Berlin Sans FB" panose="020E0602020502020306" pitchFamily="34" charset="0"/>
              </a:rPr>
              <a:t>It was rejected primarily because</a:t>
            </a:r>
          </a:p>
          <a:p>
            <a:r>
              <a:rPr lang="en-US" sz="2400" dirty="0">
                <a:latin typeface="Berlin Sans FB" panose="020E0602020502020306" pitchFamily="34" charset="0"/>
              </a:rPr>
              <a:t>it depicted a nude woman and two clothed men at a picnic.</a:t>
            </a:r>
          </a:p>
          <a:p>
            <a:r>
              <a:rPr lang="en-US" sz="2400" dirty="0">
                <a:latin typeface="Berlin Sans FB" panose="020E0602020502020306" pitchFamily="34" charset="0"/>
              </a:rPr>
              <a:t>Ironically, the jury usually accepted nudes in historical and allegor-</a:t>
            </a:r>
          </a:p>
          <a:p>
            <a:r>
              <a:rPr lang="en-US" sz="2400" dirty="0">
                <a:latin typeface="Berlin Sans FB" panose="020E0602020502020306" pitchFamily="34" charset="0"/>
              </a:rPr>
              <a:t>ical paintings.  They frowned on Manet placing a nude in a</a:t>
            </a:r>
          </a:p>
          <a:p>
            <a:r>
              <a:rPr lang="en-US" sz="2400" dirty="0">
                <a:latin typeface="Berlin Sans FB" panose="020E0602020502020306" pitchFamily="34" charset="0"/>
              </a:rPr>
              <a:t>contemporary setting.</a:t>
            </a:r>
          </a:p>
        </p:txBody>
      </p:sp>
      <p:pic>
        <p:nvPicPr>
          <p:cNvPr id="4098" name="Picture 2" descr="https://figures.boundless.com/12561/full/rbe-28the-picnic-29-281-29.j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2820754"/>
            <a:ext cx="4876800" cy="362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974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4371" y="4959697"/>
            <a:ext cx="6781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Berlin Sans FB" panose="020E0602020502020306" pitchFamily="34" charset="0"/>
              </a:rPr>
              <a:t>The young </a:t>
            </a:r>
            <a:r>
              <a:rPr lang="en-US" sz="2800" dirty="0">
                <a:latin typeface="Berlin Sans FB" panose="020E0602020502020306" pitchFamily="34" charset="0"/>
              </a:rPr>
              <a:t>artists founded </a:t>
            </a:r>
            <a:r>
              <a:rPr lang="en-US" sz="2800" dirty="0" smtClean="0">
                <a:latin typeface="Berlin Sans FB" panose="020E0602020502020306" pitchFamily="34" charset="0"/>
              </a:rPr>
              <a:t>their </a:t>
            </a:r>
            <a:r>
              <a:rPr lang="en-US" sz="2800" dirty="0">
                <a:latin typeface="Berlin Sans FB" panose="020E0602020502020306" pitchFamily="34" charset="0"/>
              </a:rPr>
              <a:t>own association to be able to exhibit their artworks </a:t>
            </a:r>
            <a:r>
              <a:rPr lang="en-US" sz="2800" dirty="0" smtClean="0">
                <a:latin typeface="Berlin Sans FB" panose="020E0602020502020306" pitchFamily="34" charset="0"/>
              </a:rPr>
              <a:t>independently</a:t>
            </a:r>
            <a:r>
              <a:rPr lang="en-US" sz="2800" dirty="0">
                <a:latin typeface="Berlin Sans FB" panose="020E0602020502020306" pitchFamily="34" charset="0"/>
              </a:rPr>
              <a:t>.</a:t>
            </a:r>
          </a:p>
        </p:txBody>
      </p:sp>
      <p:pic>
        <p:nvPicPr>
          <p:cNvPr id="1028" name="Picture 4" descr="http://www.theartstory.org/images20/photo/monet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193" y="365641"/>
            <a:ext cx="1202192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99275" y="2053316"/>
            <a:ext cx="1515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Claude Monet</a:t>
            </a:r>
            <a:endParaRPr lang="en-US" dirty="0"/>
          </a:p>
        </p:txBody>
      </p:sp>
      <p:pic>
        <p:nvPicPr>
          <p:cNvPr id="1030" name="Picture 6" descr="francoisecariou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43870"/>
            <a:ext cx="1438558" cy="175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0" y="2133989"/>
            <a:ext cx="1430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Paul Cezanne</a:t>
            </a:r>
            <a:endParaRPr lang="en-US" dirty="0"/>
          </a:p>
        </p:txBody>
      </p:sp>
      <p:pic>
        <p:nvPicPr>
          <p:cNvPr id="1036" name="Picture 12" descr="http://uploads1.wikiart.org/images/edgar-degas/degas-in-a-green-jacket-18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962" y="2653484"/>
            <a:ext cx="1419667" cy="181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45689" y="4493868"/>
            <a:ext cx="1326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Edgar Degas</a:t>
            </a:r>
            <a:endParaRPr lang="en-US" dirty="0"/>
          </a:p>
        </p:txBody>
      </p:sp>
      <p:sp>
        <p:nvSpPr>
          <p:cNvPr id="8" name="AutoShape 14" descr="Image result for renoi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AutoShape 16" descr="Image result for renoi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42" name="Picture 18" descr="http://graphics8.nytimes.com/images/2013/03/24/arts/24RENOIR1_SPAN/24RENOIR1-superJumb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668248"/>
            <a:ext cx="3029879" cy="182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429000" y="4526134"/>
            <a:ext cx="2243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Pierre-Auguste Renoir</a:t>
            </a:r>
            <a:endParaRPr lang="en-US" dirty="0"/>
          </a:p>
        </p:txBody>
      </p:sp>
      <p:sp>
        <p:nvSpPr>
          <p:cNvPr id="11" name="AutoShape 20" descr="Image result for pissarr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AutoShape 22" descr="Image result for pissarr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AutoShape 24" descr="data:image/jpeg;base64,/9j/4AAQSkZJRgABAQAAAQABAAD/2wCEAAkGBxQSEhUUEhQUFBUUFRQXFBQUFRgXFRQVFBUXFhQXFBQYHCggGBwlHBQUITEhJSkrLi4uFx8zODMsNygtLiwBCgoKDg0OFxAQGCwcHBwsLCwsLCwsLCwsLCwsLCwsLCwsLCwsLCwsLCwsLCwsLCwsLCwsLCwsLCwsLCwsLCwsLP/AABEIAQMAwgMBIgACEQEDEQH/xAAbAAABBQEBAAAAAAAAAAAAAAAAAQIDBAUGB//EADoQAAEDAgQEBAQFAgUFAAAAAAEAAhEDIQQSMUEFIlFhBhNxgTKRofAUQlKxwdHhBzNTYvEjQ3KCkv/EABgBAAMBAQAAAAAAAAAAAAAAAAABAgME/8QAHhEBAQEBAAMBAQEBAAAAAAAAAAERAiExURIDYUH/2gAMAwEAAhEDEQA/AM6qLLOruWoW2VKvSXM64rUaiuNqwoKdKEzEvhP0ftZ/FqzRxCxKZVttSESi8tg1FA8qtSrSpgU7SkRuKVGVSMbKimbB6Jvlq6cMRJg5RuRAPp1n70VujwtzhIE9t/SOqWFrIaxKaa3BwOr/AKbvkipwaqLeXtr9mAnlH6YQYnBqvVMMWGHCD0KgfSI2ISPVVwUbgrDmJjgg0IQQpciHJkhcU0FPemNKCpHOUTipniyjDeqaVCo259TshWHtMn1KFK27IVaq8JaroVGtUVFIsF4VSvdIKiR6LVSI6alIUTVZohI0mHarISNbATSUyTASt7hHBnOILmOFwQSQJ0PwESR3lN8JUmZ5eGn9MwTb9I1lehMpgadI7x6pyM+us8M/CcGptbzNDjqZvf3V9tMNFgB2FlIkcrZGhIUFNKAhr4ZrtWj10NtIKxMX4cEHKZkaOnN2vIB9wSt8olByvPMVweqw3b99JNpWZVplutl6lWph7SHXBELkOLcAyuLmhzg46Nyy2ex1Ci8tOe3MBI8J+IoZHRMyARIg32c3Y/NRvcoWaWqPKnEpuZUmlDU0hOlRvMoJG4XOqEnlnr9UJGsPcqtVPfUVepWQuBKoS9S0SgysCtUVHlT2uQSeU0poqLQ4dwqpX/ym5iDB2i2smyA3fA+DDn53XyTHbS/30XdF6wuAcMdh2nMAJ2Ed5kz6LbDxC0nph1dpHV42PsCUmcnYp2cfZVavxKk0wXtB7kJksGVG+rA6+4WXiOPUAf8AOb7ET85ULeLUKpy+YZ/3ER8xcJbBlXzjxIEKyHSFh18LDjBiw3+qv4Vzmi97I0Ys/iDmLYsIuoOKYfPTuAbbkgR3jVTF5ygjtKlJkQgPMX4R2zXEdQPTf3Cq1Qu18R4ZgpSGgZSJBbeIMaGwsbib+642vGwI9TP8LOzG0uodlEpQVEgUZkgchzUgQRhKE/KhSaCoqlQ3VxwlV305TWiBViiohTUrRCZpiUjHJhckaUEstcvR/BwNPDOlo1nMLZpEkHU26wP5XmbSvTPBJqOw7Q8ENaXhptD2kz02MhPn2j+npV4/41ZQs1skidRadAR1XEY7xvXrGDIaD+Rv7ldT/iHwFpp03tAADnB0fFDhJPc8uvdc5i/PfTaKeCDaZBDMscgAPNVqvBbHwnRuhE3BRS5zNdN4U4nUq03BrXOIIsSOUbEglsjXdcp4uxNRlUtJbmOoEwJ6ruvAfDXUaJNSBUd8cGRYmI9j85WPxzw83E1HVBeTp11Fu959QEZ4KWfquJ4f4bqVzmDhGxyyD6FD8HUpPyOBkaGTB+dwt+rwJooVKMvBeWkPLGPe2IlsvLYaf0tI/q7g3hR+YEGrA/1csn/xY0nIOlyhetzwxjXVKbZJcQIvcjtPtZdVhQQb6bSsrA8FZQuAJOphhj/6bI9itTC1g6w2VRl159Ji0jf0jp3TA8ibT2mbdlYq1ABe3que43xDORRpvDC65cDcAGwHqRcSDEp2pk1B4ywznNZUBlrZBb63nvp7X7rj6rl2viGuGYUtJkuyidJcSJj2zfVcLUKjr2059I8yhLk9zkwlI0jXJGlDQgapEWD2QhKg1Y1ESq5KJQ1TOI2THPUOZDnICUvTA5RFyA5AaPDquWowyBDmkE/DIMiey9j4UR5bcrcrCAQ2IyzciPfay8MldTwHxW+g0U3vYWt+GQ42PRzQYM+3oq5uM++dei8WYH5WnS5jabQsjCcCpip5jmNsSdN+sn+E7G4/M2jVaQQ9gdbo4Bw1EqDinGclHl+I2HvYfuqtjOStrhrgQ4jQmB0tZZWIxrKD+ZjiJ1AJDepPa30WePFFGjmptIcaZgiRPYkbSsU/4iUhULcrnT8ViQOqWnOa7+gKdQZmEOBvYypK7wxtlw/C8Y+i8ObLadaXNaRGSSSBG09FtVuJzbX/AI2ROivJ2M4jOhVjg+LiZBvuG2H/ALKnQyvaTYERBmxkGJ6H+60MLSvrtG/U/VEFY/jOq80yL5TOg3EZQAJ1ub9Fx3DmuzfETZoBde82FwvTOMYcPpOaYALdZjmjlv8Aei4/8MKLZcQX2DGgauO6ViuevCHilYupMzklzXO5idRmIkDQaBY7nLosdhgylJaXOy6iCAInmESuZqVJuBA6CYRYJSlRAp4cmBBpgmffqlLlCHXSJOhNjuhSeqBKUIDU9DVA5NJU7lEUwYU9qUBIgGOekaUpCvcJwQqVWtdIbq4xZoGpNxbTeb2vCA9AwWHnBUuYEQwA7ZGtDZFpaDGlyJScO4earhm+FjmukibgBw/dpXQYLCNbTawAZQDtAuSbDbUqnxniApDljRx9mg6nYK7GG/GFxbw5h3vzBgaXmajgOYg3+oA26qtwvheHoEPDAwBrTm3z5nzJnaAB1JWTxXxE6q4+VNuXNcSRIlY2LqYmo12ZsNIueo32H5sxAv8AEVOryvTzhaVVgYIu2QReALAg+v0noohwuAO8gne+haehBXMeGsZWcGM0ccwBDYFOmB+reLCerpXf4UF1Ns9ARNjGonuqnlF8KuHwOWx5rm5F4N/fQK2ynAiZ3ncH7/dSu06JpMJo1m8Wq5aLjE5RmiNgb2Xm/CK76tUPe4iwyyJDQOkm2nfpK9Kx9Iua4DUgiVyGLw9DDNqRUb5pY4AOIEHWGM2NtTOloRYfNWeJ8RpmmQYzAG4JmNLid5HpK5N5hR/iS45iS7uTIBNyP3skJlSuTErShgCjaU9rSg00IygJW03dCjTVIi5UJZQkGe4JJTyLJMqTZE4psp72ppCAbKn8mQCLz856EfP1UQCtYI80ZS4OsWix7Fp2cNQfnYlAMo0XQHgDLMZiJaD0dY/JdX4XwdIvziczR/282S5AuH88mewidNUzhvCapIaXOLXNII1Y9p5mvPNeOR1gYte66zhPBW0QJuRExIBcNHZZhupt9Sbq5GfXUbDvhhYuP4f5h2INr3mfvTsthxskhXYxlY2F8P02kOLWmJJAAAJ2kdk/EcMYYhoERFrEydfvcLYDUmQWSw9rAwHChTecoscuYxEAC40vJAEdCdxK3wEEBEokwrdEqCo5TFVa5jRMlPib/wDpuExLSJEyLaiOmvsvFOJ0nsID4nmGZrgQ5rTAIcNpnW8QLL1jjfEAyHAtkaAzDsxDREC/NG4vuF5h4jcHPY9tg5gkfpfmc+o2YgwX/E2AZkAaAVwg4RXMFpJ1kfstdrgNlzuGJaQVtMrSprReZV7BP887WVRrk5jrpEvsrHqUPdOqYwqR9kiJKFGXoSCsGpcikypQFDoVixRuYrZaoyITCTDcOqP0YbiW5oaHb2LoBtK6XgPDiHxlZZoOd7HPcWukSJGVgIMggzDb/FAocP4aed5Y+oHNa0REvc8ZnnM4ZQ2Gvbzfqi67/C0YbcAGZItE/c/Nacxl30lw2Hy6kuJ1Jj6WViUxErRidKVMlBcgJEpKjD0gckSQlImykJQCkqnjaoaP59wNfcfNWKj/AGXJeMuKimyAHOdIIDe5gTIggFrbX+LQgmEcmsLxBxkRUd5zSxpGYMa2cx+Fpu4G7SObrMENlcRi6ZLszbNfLwXa3JkZdbEEXPQ3laGMxEgPHK97nOe0ScpyxIJJILg82NxHQhVWydZO9+v3CNaSKow06kn3I+gVzDPy2vA3ufqU5lFPFMDcJarFmk5WKYuqtMRopqVRJK9RT8Y6G2VdtS6fiHS2EiV8hP2UJkpEG03NSZVMQgNWToQ5FLhcA6o4AaTHfaYHW4Slv1W54fpNkn/TFzJi+aHAaG4OvQkCdK5mp6uR0XC8C2m0coDrE5ZEENAiC46drbrQDlBS/t8lMCt3NT5QXKMlIXJkcSguUbnJoegJsyXMoQU7MkEhcmOf0TC9VMbjAym550EaamSAIkjqN0DDuJYlrGlxMBtzeIbuT7A/xdeXeJcZ5tV7mExJD2uIII+EFsWIkRe4hogxmPU+LeJuo0CSQS402UwdHWmrLbddJjSbGD53jsW7LzWfUcS8wAW0xGUgRbM4uMf7Ad7r205n/S55gACANNh/VNqYoN0WVXxuzbD9/VUzULup/lOcC9SNSrjp3TWYqN/v3WeMM87FL+Ef0VZE/q/GnQxsGxtuDutSjig641+73XMmgQNR9/8ACkwmJLHSleT366ptZSmtKzKFfMAVYbUWYaIc3shVw9KkbZoPkKZrUxlAAq2GCFlXQqzBC6LgtFoGXMDldtO0iD7l+38LAyAnXLY3M9OwJ+i3+GOazliXOJc6CdbNMED/AHHodYkCVfDPtuYeoC3liNiDIMWtCkNRVnVA1smAB0sABqfl+yrOxrbiRESZMWMk/T9ltrHGgKnyTRWHzWecSYFwJBJmbRHUdCbH+CVGyvFy7O5xIGQOcB1jKLAAb6bmSjRi5+Il0Cbzf8oixv17TsehU5qaX6/f1WWMVAkw0ECMzhMb/Qz7lOxGKjfXfYCe+pRoxoeZJidPuSnlypUZk6SY7mN7e2qlrVIHf+6COrV4tN4JHoNf4WVxTGsYwuqxkbBaDBLnAF8BnUAT00v0TFYsMMkjMXAXmJcQ2TqAAcgLtBpdeZeJeN+a0NDnnKYGa7jIMvc43BuYbtmPVL2qRS4/xuriCHVTzAvAGgaOWw31mSe3QLGL/wArfpuU2pWLiNPa09z1Q2qG6e5WkmJvWpTQaPiPsNffonfig34Ggd9T802i0O2J7zZWPw7OqVv05Piq/FOP5io3PJ3PzVmtRbsR81VLYVTCum5igFKkTQ0+G1tR99P6LTpvWBg3w4d7LWoVJWXU8tObsaYd2HzKExumgSKFOy8kypSIVt4ACpV3rndCDNzWids1gSdidp0XT4ZuQNLgM0Bp3LTa2b8okX6wuXwlcioHNaC4afK5j0T6nEYuC1osQBMkzFi0RsbEgHSb2158M+prQxeIzPaahh7iQwiwylt8s62a+7Z33lFHGZctNoJc2Je5sAAkGXctupED8v6gTy1St5rWFrvLAD2A/CXFzAHc2psScoI0beSFMcc0CYLeYuLHMGYEEHNVLjIdkY/LYAEg3kK04338WbnNKm5xeZjLSaWiYDdS24JmT36Wkp12BpkuqGnYl/MXZjlkuiXHlMAbDXpyuHxJbmNSoGvfOSnTY4uAsTLWMkEgAXManW5TG8XJJ8x9soaygwPeSXNAJdShozXMgmdG2umWOmdxABxkiWyXHlAa0CSXmOUSHQwEkhh3MKDCcSbVqAmoHkk5ZDCBkgGA3NDjMwb3I1sPOeLcZfUlnwtDiYGXW27QL2+vYLV8Jy8lvKCWszZoMtY4GmQJzNhwDjAOaYEE3eXC8PTXYkyMpzCeaIl0yLnYD58ouqPEMefNNNk8rQ4kTMhzYaGtaSQGtdO4Jb2TK2IAL2AlrWgte4aUySBFj8QzEZdOW5ESeQ494j8tpbTqS54cBlMkfluRA2JDhNyYgIIeJuKCk1tJ0vqimzODUgMc6m1sH8zoDGmZBl5te/HYitnFyJgTOhyjK1o6Q2ygq1JMkl03cdyTc3PfdREytJziL2AJUgIGgk9T/RAYU51IhPSkDqrjufQJuUpxBCaZQeFSFySCkAQNEpEIJTSAbrXolY4WrROijtfDZbUEC6ElPASAfMYJAMGZE7GyFkvw7p1VU69QusE4VLSfZVHYkx3KxkdBmKxGRuQQZ16T3jWO/wDzlYrGZQLAufm9mXbppctHoG7TZ+MxEe6xquKINoMfqAd+4tvorkTTfxjTOfPm/L5ZAAiwgnTe4G8paeN8t0U4YBJkOcHNlhaQ0g3kRsb3soamJtysYzrkzXPcucT7Agdln1HdVrIitShjtS0AkQSXHm0uSbZhd2ocZgrOx2Lc62bMLSQDzGNyRJjv3hV3PsoyVc5Z9U6dNu/X0XVeE+Iua2PhpBwJJJ53NALWXMfEG2aJv0kjls4nmmNJbEiLCx1+is+eKYa5jnZgQ5tg24cSHGCTNxGmnzLNKV0PiTibmEsYYzEvLhqcxDhmI1Nnj0genJYmu57i55LnEySTJPupsTinVBL3jlAaGxFgLZQBlA16XcTuVUlPnnEd9aFLSEX3/ZRsCeXKqXP081XJDXcmZ0oclit/0pxBTfNKWAmkBPwVvX0GoUmZFkITtEoQSho7gfz2TIgWrhn6Ht/CylbwxsFHc8L/AJ3y2himfpf7Ef0Qs81B3+RQs8au8qYkSGi7okxoBsqdWtrpbVZGMx2U5KfxE8zvzEnQDopn03NaAL/q6knU/QBZY21BjK039bLMrGb6dhop67pJF5Vao3LrdXCqKo5QPT3OTHrSIqApCnuTSrZWGApXGbn7iwTUZk2ekStbKansdFkyns+AEhcEhCaWpLtODgkzpsIhCdoJSJYQmREqUpqCCUBIhACu0RACptElXmNU9NP5w4k9fqEJH0rn17IUeG7SwLeYvO2nqdT8j9VeGKkT7Tt6T7KlV5QGi8C/ruoGvhZZq1utVWbWqSrD32VOoq5gtMcUyUrnJp1/potWdoUbk8pMh/umioimqfyHa2+aicwjUJys+pTEKfzNk3KD2Ro/Pw1pS5k1zE1BbYlkIyhRgSnhsIOX/C5QksmuTUYWlJSIQmkIQhASUBdXaap0rKxTco6bcei1Dc+pQoakgnXUpEYr9OnrYIXl4v2sPeQqZwPR30/urFapKjZXg2WEbKlegRuCqVQrZJaTKhr1Rt81cpWM1mGJuYA76/JSNwc6O+iXNMlRPcVW1OQnkGYdpuU2pUk9tkof1KjqJpvieDXPUJKJSK5GHXWhLKRCaSylzJqEHpxeUhKRCC0IQhACEIQAlCRCAlphWqTVXYFYoaqOm/JhHYfL+6FLk+7IS1f5abz9+iq1n2UrneyqVis5FovOKkbUnVVHpG1IWn5Z/vPa4bBQuKQ11G6qiQ71CPckzyo3FNV4wvRXBInSmppoQhCCCEIQAhCEAqRCEAJQkQgBK0XSKSiLoOTamaFZpNULArDAsunRFUfdghODuwQmF8lVaoukQontdQOUL0IWsY9mIQhUyIhCEEEIQgBCEIAQhCAEIQgBCEIAQhCAFLRSoSquPazS+/op5uff9kIWV9t2cClQhaM3/9k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50" name="Picture 26" descr="http://www.myartprints.com/kunst/french_school/portrait_of_camille_pissarro_1_h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69120"/>
            <a:ext cx="1185886" cy="173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394936" y="2144482"/>
            <a:ext cx="15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Camille Pissaro</a:t>
            </a:r>
            <a:endParaRPr lang="en-US" dirty="0"/>
          </a:p>
        </p:txBody>
      </p:sp>
      <p:pic>
        <p:nvPicPr>
          <p:cNvPr id="1052" name="Picture 28" descr="http://www.wikigallery.org/paintings/252501-253000/252593/painting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807" y="2643685"/>
            <a:ext cx="1422087" cy="182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525966" y="4526134"/>
            <a:ext cx="1327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Alfred Sisley</a:t>
            </a:r>
            <a:endParaRPr lang="en-US" dirty="0"/>
          </a:p>
        </p:txBody>
      </p:sp>
      <p:pic>
        <p:nvPicPr>
          <p:cNvPr id="2050" name="Picture 2" descr="Berthe Morisot, 1875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327" y="218080"/>
            <a:ext cx="1310434" cy="188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80073" y="2107047"/>
            <a:ext cx="1612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Berthe Morisot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09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219200"/>
            <a:ext cx="8784777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Berlin Sans FB" panose="020E0602020502020306" pitchFamily="34" charset="0"/>
              </a:rPr>
              <a:t>Impressionism grew in popularity in Europe and </a:t>
            </a:r>
          </a:p>
          <a:p>
            <a:pPr algn="ctr"/>
            <a:r>
              <a:rPr lang="en-US" sz="2800" dirty="0">
                <a:latin typeface="Berlin Sans FB" panose="020E0602020502020306" pitchFamily="34" charset="0"/>
              </a:rPr>
              <a:t>e</a:t>
            </a:r>
            <a:r>
              <a:rPr lang="en-US" sz="2800" dirty="0" smtClean="0">
                <a:latin typeface="Berlin Sans FB" panose="020E0602020502020306" pitchFamily="34" charset="0"/>
              </a:rPr>
              <a:t>ventually inspired American artists to paint in the same </a:t>
            </a:r>
          </a:p>
          <a:p>
            <a:pPr algn="ctr"/>
            <a:r>
              <a:rPr lang="en-US" sz="2800" dirty="0" smtClean="0">
                <a:latin typeface="Berlin Sans FB" panose="020E0602020502020306" pitchFamily="34" charset="0"/>
              </a:rPr>
              <a:t>style. Today, the works of the Impressionists are one </a:t>
            </a:r>
          </a:p>
          <a:p>
            <a:pPr algn="ctr"/>
            <a:r>
              <a:rPr lang="en-US" sz="2800" dirty="0" smtClean="0">
                <a:latin typeface="Berlin Sans FB" panose="020E0602020502020306" pitchFamily="34" charset="0"/>
              </a:rPr>
              <a:t>of the most recognizable in popular culture.</a:t>
            </a:r>
          </a:p>
          <a:p>
            <a:pPr algn="ctr"/>
            <a:endParaRPr lang="en-US" sz="2800" dirty="0">
              <a:latin typeface="Berlin Sans FB" panose="020E0602020502020306" pitchFamily="34" charset="0"/>
            </a:endParaRPr>
          </a:p>
          <a:p>
            <a:pPr algn="ctr"/>
            <a:r>
              <a:rPr lang="en-US" sz="2800" dirty="0" smtClean="0">
                <a:latin typeface="Berlin Sans FB" panose="020E0602020502020306" pitchFamily="34" charset="0"/>
              </a:rPr>
              <a:t>Some of the most famous Impressionists and their</a:t>
            </a:r>
          </a:p>
          <a:p>
            <a:pPr algn="ctr"/>
            <a:r>
              <a:rPr lang="en-US" sz="2800" dirty="0" smtClean="0">
                <a:latin typeface="Berlin Sans FB" panose="020E0602020502020306" pitchFamily="34" charset="0"/>
              </a:rPr>
              <a:t> paintings are:</a:t>
            </a:r>
          </a:p>
          <a:p>
            <a:r>
              <a:rPr lang="en-US" sz="2800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486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uncheon of the Boating Party by Pierre-Auguste Reno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438400"/>
            <a:ext cx="4975954" cy="364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86175" y="533400"/>
            <a:ext cx="751840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Berlin Sans FB" panose="020E0602020502020306" pitchFamily="34" charset="0"/>
              </a:rPr>
              <a:t>Pierre – Auguste Renoir</a:t>
            </a:r>
          </a:p>
          <a:p>
            <a:pPr algn="ctr"/>
            <a:r>
              <a:rPr lang="en-US" b="1" dirty="0" smtClean="0">
                <a:latin typeface="Berlin Sans FB" panose="020E0602020502020306" pitchFamily="34" charset="0"/>
              </a:rPr>
              <a:t>(1841 – 1919)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>
                <a:latin typeface="Berlin Sans FB" panose="020E0602020502020306" pitchFamily="34" charset="0"/>
              </a:rPr>
              <a:t>Had a fascination for painting the human form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>
                <a:latin typeface="Berlin Sans FB" panose="020E0602020502020306" pitchFamily="34" charset="0"/>
              </a:rPr>
              <a:t>Eventually rejected Impressionism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>
                <a:latin typeface="Berlin Sans FB" panose="020E0602020502020306" pitchFamily="34" charset="0"/>
              </a:rPr>
              <a:t>Wanted to apply more formal techniques to portraits and figure paintings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9738" y="6134324"/>
            <a:ext cx="60312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Berlin Sans FB" panose="020E0602020502020306" pitchFamily="34" charset="0"/>
              </a:rPr>
              <a:t>Luncheon of the Boating </a:t>
            </a:r>
            <a:r>
              <a:rPr lang="en-US" i="1" dirty="0" smtClean="0">
                <a:latin typeface="Berlin Sans FB" panose="020E0602020502020306" pitchFamily="34" charset="0"/>
              </a:rPr>
              <a:t>Party  </a:t>
            </a:r>
            <a:r>
              <a:rPr lang="en-US" dirty="0" smtClean="0">
                <a:latin typeface="Berlin Sans FB" panose="020E0602020502020306" pitchFamily="34" charset="0"/>
              </a:rPr>
              <a:t>Pierre Auguste - Renoir </a:t>
            </a:r>
            <a:r>
              <a:rPr lang="en-US" dirty="0">
                <a:latin typeface="Berlin Sans FB" panose="020E0602020502020306" pitchFamily="34" charset="0"/>
              </a:rPr>
              <a:t>1881 </a:t>
            </a:r>
            <a:endParaRPr lang="en-US" i="1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098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ymphe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32604"/>
            <a:ext cx="5295900" cy="394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02259" y="5758934"/>
            <a:ext cx="2701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Berlin Sans FB" panose="020E0602020502020306" pitchFamily="34" charset="0"/>
              </a:rPr>
              <a:t>Water Lilies </a:t>
            </a:r>
            <a:r>
              <a:rPr lang="en-US" dirty="0" smtClean="0">
                <a:latin typeface="Berlin Sans FB" panose="020E0602020502020306" pitchFamily="34" charset="0"/>
              </a:rPr>
              <a:t>Claude Monet</a:t>
            </a:r>
            <a:endParaRPr lang="en-US" i="1" dirty="0">
              <a:latin typeface="Berlin Sans FB" panose="020E0602020502020306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2729" y="228600"/>
            <a:ext cx="72282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Berlin Sans FB" panose="020E0602020502020306" pitchFamily="34" charset="0"/>
              </a:rPr>
              <a:t>Claude Monet</a:t>
            </a:r>
          </a:p>
          <a:p>
            <a:pPr algn="ctr"/>
            <a:r>
              <a:rPr lang="en-US" b="1" dirty="0" smtClean="0">
                <a:latin typeface="Berlin Sans FB" panose="020E0602020502020306" pitchFamily="34" charset="0"/>
              </a:rPr>
              <a:t>(1840 – 1926)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>
                <a:latin typeface="Berlin Sans FB" panose="020E0602020502020306" pitchFamily="34" charset="0"/>
              </a:rPr>
              <a:t>Used broken color and rapid brushstrokes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>
                <a:latin typeface="Berlin Sans FB" panose="020E0602020502020306" pitchFamily="34" charset="0"/>
              </a:rPr>
              <a:t>The name of the movement came from his painting </a:t>
            </a:r>
            <a:r>
              <a:rPr lang="en-US" i="1" dirty="0" smtClean="0">
                <a:latin typeface="Berlin Sans FB" panose="020E0602020502020306" pitchFamily="34" charset="0"/>
              </a:rPr>
              <a:t>Impression Sunrise</a:t>
            </a:r>
            <a:r>
              <a:rPr lang="en-US" dirty="0" smtClean="0">
                <a:latin typeface="Berlin Sans FB" panose="020E0602020502020306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9407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uploads4.wikiart.org/images/edgar-degas/the-dancing-class-18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244" y="1934528"/>
            <a:ext cx="3352800" cy="389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22490" y="5998143"/>
            <a:ext cx="3695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Berlin Sans FB" panose="020E0602020502020306" pitchFamily="34" charset="0"/>
              </a:rPr>
              <a:t>The Dancing Class</a:t>
            </a:r>
            <a:r>
              <a:rPr lang="en-US" dirty="0" smtClean="0">
                <a:latin typeface="Berlin Sans FB" panose="020E0602020502020306" pitchFamily="34" charset="0"/>
              </a:rPr>
              <a:t>  Edgar Degas 1870</a:t>
            </a:r>
            <a:endParaRPr lang="en-US" i="1" dirty="0">
              <a:latin typeface="Berlin Sans FB" panose="020E0602020502020306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7100" y="457200"/>
            <a:ext cx="653255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Berlin Sans FB" panose="020E0602020502020306" pitchFamily="34" charset="0"/>
              </a:rPr>
              <a:t>Edgar Degas</a:t>
            </a:r>
          </a:p>
          <a:p>
            <a:pPr algn="ctr"/>
            <a:r>
              <a:rPr lang="en-US" b="1" dirty="0" smtClean="0">
                <a:latin typeface="Berlin Sans FB" panose="020E0602020502020306" pitchFamily="34" charset="0"/>
              </a:rPr>
              <a:t>(1834 – 1917)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>
                <a:latin typeface="Berlin Sans FB" panose="020E0602020502020306" pitchFamily="34" charset="0"/>
              </a:rPr>
              <a:t>Stressed movement,  expression, and the harmony of line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>
                <a:latin typeface="Berlin Sans FB" panose="020E0602020502020306" pitchFamily="34" charset="0"/>
              </a:rPr>
              <a:t>Most identified with subject matter of ballerinas and horse races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548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the garden at pontoi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AutoShape 4" descr="Image result for the garden at pontois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2" descr="http://upload.wikimedia.org/wikipedia/commons/thumb/6/61/Deux_femmes_causant_au_bord_de_la_mer%2C_Saint_Thomas_%28Camille_Pissarro%29_%E2%80%93_NGA_1985.64.30.jpg/1280px-Deux_femmes_causant_au_bord_de_la_mer%2C_Saint_Thomas_%28Camille_Pissarro%29_%E2%80%93_NGA_1985.64.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057400"/>
            <a:ext cx="5645150" cy="379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00773" y="5989138"/>
            <a:ext cx="5596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Berlin Sans FB" panose="020E0602020502020306" pitchFamily="34" charset="0"/>
              </a:rPr>
              <a:t>Two Women Chatting by the Sea   </a:t>
            </a:r>
            <a:r>
              <a:rPr lang="en-US" dirty="0" smtClean="0">
                <a:latin typeface="Berlin Sans FB" panose="020E0602020502020306" pitchFamily="34" charset="0"/>
              </a:rPr>
              <a:t>Camille Pissaro 1856</a:t>
            </a:r>
            <a:r>
              <a:rPr lang="en-US" i="1" dirty="0" smtClean="0">
                <a:latin typeface="Berlin Sans FB" panose="020E0602020502020306" pitchFamily="34" charset="0"/>
              </a:rPr>
              <a:t>   </a:t>
            </a:r>
            <a:endParaRPr lang="en-US" i="1" dirty="0">
              <a:latin typeface="Berlin Sans FB" panose="020E0602020502020306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3292" y="312738"/>
            <a:ext cx="803136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Berlin Sans FB" panose="020E0602020502020306" pitchFamily="34" charset="0"/>
              </a:rPr>
              <a:t>Camille Pissaro</a:t>
            </a:r>
          </a:p>
          <a:p>
            <a:pPr algn="ctr"/>
            <a:r>
              <a:rPr lang="en-US" b="1" dirty="0" smtClean="0">
                <a:latin typeface="Berlin Sans FB" panose="020E0602020502020306" pitchFamily="34" charset="0"/>
              </a:rPr>
              <a:t>(1830 – 1903)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>
                <a:latin typeface="Berlin Sans FB" panose="020E0602020502020306" pitchFamily="34" charset="0"/>
              </a:rPr>
              <a:t>As the oldest of the group, he was called the “dean of Impressionist painters”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>
                <a:latin typeface="Berlin Sans FB" panose="020E0602020502020306" pitchFamily="34" charset="0"/>
              </a:rPr>
              <a:t>Insisted on painting individuals in natural settings without “artifice or grandeur”</a:t>
            </a:r>
          </a:p>
          <a:p>
            <a:pPr algn="ctr"/>
            <a:endParaRPr lang="en-US" b="1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2853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thumb/d/da/Paul_C%C3%A9zanne_090.jpg/220px-Paul_C%C3%A9zanne_0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752600"/>
            <a:ext cx="4770120" cy="383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71799" y="5911334"/>
            <a:ext cx="2951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Berlin Sans FB" panose="020E0602020502020306" pitchFamily="34" charset="0"/>
              </a:rPr>
              <a:t>L’Estaque </a:t>
            </a:r>
            <a:r>
              <a:rPr lang="en-US" dirty="0" smtClean="0">
                <a:latin typeface="Berlin Sans FB" panose="020E0602020502020306" pitchFamily="34" charset="0"/>
              </a:rPr>
              <a:t>Paul Cezanne 1885</a:t>
            </a:r>
            <a:endParaRPr lang="en-US" i="1" dirty="0">
              <a:latin typeface="Berlin Sans FB" panose="020E0602020502020306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63804" y="381000"/>
            <a:ext cx="60163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Berlin Sans FB" panose="020E0602020502020306" pitchFamily="34" charset="0"/>
              </a:rPr>
              <a:t>Paul Cezanne</a:t>
            </a:r>
          </a:p>
          <a:p>
            <a:pPr algn="ctr"/>
            <a:r>
              <a:rPr lang="en-US" b="1" dirty="0" smtClean="0">
                <a:latin typeface="Berlin Sans FB" panose="020E0602020502020306" pitchFamily="34" charset="0"/>
              </a:rPr>
              <a:t>(1839 – 1906)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>
                <a:latin typeface="Berlin Sans FB" panose="020E0602020502020306" pitchFamily="34" charset="0"/>
              </a:rPr>
              <a:t>Interested in simplifying natural forms to geometric shapes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>
                <a:latin typeface="Berlin Sans FB" panose="020E0602020502020306" pitchFamily="34" charset="0"/>
              </a:rPr>
              <a:t>Influential toward the modern movement of Cubism</a:t>
            </a:r>
            <a:endParaRPr lang="en-US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1148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impressionniste.net/sisley_canal_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717" y="2209800"/>
            <a:ext cx="5017551" cy="3779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59099" y="6096000"/>
            <a:ext cx="4520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Berlin Sans FB" panose="020E0602020502020306" pitchFamily="34" charset="0"/>
              </a:rPr>
              <a:t>View of Canal Saint-Martin  </a:t>
            </a:r>
            <a:r>
              <a:rPr lang="en-US" dirty="0" smtClean="0">
                <a:latin typeface="Berlin Sans FB" panose="020E0602020502020306" pitchFamily="34" charset="0"/>
              </a:rPr>
              <a:t>Alfred Sisley 1870</a:t>
            </a:r>
            <a:endParaRPr lang="en-US" i="1" dirty="0">
              <a:latin typeface="Berlin Sans FB" panose="020E0602020502020306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708" y="304800"/>
            <a:ext cx="866455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Berlin Sans FB" panose="020E0602020502020306" pitchFamily="34" charset="0"/>
              </a:rPr>
              <a:t>Alfred Sisley</a:t>
            </a:r>
          </a:p>
          <a:p>
            <a:pPr algn="ctr"/>
            <a:r>
              <a:rPr lang="en-US" b="1" dirty="0" smtClean="0">
                <a:latin typeface="Berlin Sans FB" panose="020E0602020502020306" pitchFamily="34" charset="0"/>
              </a:rPr>
              <a:t>(1839 – 1899)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>
                <a:latin typeface="Berlin Sans FB" panose="020E0602020502020306" pitchFamily="34" charset="0"/>
              </a:rPr>
              <a:t>Concentrated on landscape painting more consistently than any other </a:t>
            </a:r>
            <a:r>
              <a:rPr lang="en-US" dirty="0" smtClean="0">
                <a:latin typeface="Berlin Sans FB" panose="020E0602020502020306" pitchFamily="34" charset="0"/>
              </a:rPr>
              <a:t>Impressionist</a:t>
            </a:r>
            <a:endParaRPr lang="en-US" dirty="0" smtClean="0">
              <a:latin typeface="Berlin Sans FB" panose="020E0602020502020306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>
                <a:latin typeface="Berlin Sans FB" panose="020E0602020502020306" pitchFamily="34" charset="0"/>
              </a:rPr>
              <a:t>Described as having an “impersonal textbook idea of a perfect Impressionist painting.”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>
                <a:latin typeface="Berlin Sans FB" panose="020E0602020502020306" pitchFamily="34" charset="0"/>
              </a:rPr>
              <a:t>Known for his “impressive” skies</a:t>
            </a:r>
            <a:endParaRPr lang="en-US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8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Berlin Sans FB" panose="020E0602020502020306" pitchFamily="34" charset="0"/>
              </a:rPr>
              <a:t>Impressionism was a Paris-based art movement that came to prominence in the 1870’s and 1880’s.</a:t>
            </a:r>
            <a:endParaRPr lang="en-US" dirty="0">
              <a:latin typeface="Berlin Sans FB" panose="020E0602020502020306" pitchFamily="34" charset="0"/>
            </a:endParaRPr>
          </a:p>
        </p:txBody>
      </p:sp>
      <p:sp>
        <p:nvSpPr>
          <p:cNvPr id="2" name="AutoShape 2" descr="data:image/jpeg;base64,/9j/4AAQSkZJRgABAQAAAQABAAD/2wCEAAkGBxMTEhUUExQWFhUWGRcYGBgYGR8aGRwZGBwaGBwaGBgaHyggGh0lHBwYITEiJSksLi4uGB8zODMsNygtLisBCgoKDg0OGxAQGywkHyQsLCwsLywsNCwsLDQsLCwsLCwsLCwsLDQsLCwsLCwsLCwsLCwsLCwsLCwsLCwsLCwsLP/AABEIAMUBAAMBIgACEQEDEQH/xAAbAAADAQEBAQEAAAAAAAAAAAADBAUCAQAGB//EADoQAAECBAQDBgUDBAMAAwEAAAECEQADITEEEkFRYXGBBSKRobHwEzLB0eEGQvEUI1JyFWKCM0PSFv/EABkBAAMBAQEAAAAAAAAAAAAAAAECAwQABf/EAC4RAAICAgIBAwQBAQkAAAAAAAABAhEDIRIxQQQTURQiMmGx8QUVQnGBkaHB8P/aAAwDAQACEQMRAD8A+2w+PSkDL83CrP7tGv8AkznLgvC+DSCLMU2alhekU8FgAO8u5FzUi/4jyG2+j0Gox7ArK2cXPDTfjHv6BRopWX1rzsBFNeKQKJFaOaeA+8RO08SVqKUkk8LOdz4ecLKkvkEeT60AmryFg2ppfx6CBzsUrvPQ10tApsr4Z73zmtnbiYFLxCc1SCWo3qfevWAiuhefm1J14N0ES56iTcvU8S9qWHWLGOngWLk1JFDEyfMBLJBc8vXUwvHY6lom4icqxDn3rZ/zHZcucU65dh6QeRMylyPqYPicRNUGSCHpFuFK2I526R3DzpiUMwA3O0JTlElwpz74R5cuZYkuWvr99YMMCQlyXhk4sWnEHI7TUnQu1z7rBx2qoMSKeHU7/mOYfDJd126+zBsbOlhLJTXi/DpE566KRSfZMxXaxUT3eW/Jh1gUqeolxmrqmkERJc78LD7w1LZOo5AfUxFuTLKMFo0qWSHJOzk76Xg3ZgUmwF6cddecelTiflS/Etby9vGkJIpc+J8dIVNp2FxTVFMTpqmdYApQCClCwarLN56jfYxOl4pRa1N438RRusdKxX6l/BH6dfIbHLBSxzF+LHpA8K9KZed+rCATV1YeZHpHZZqHUW2H4eJTzTk9FoYYxWytNLJZLkmn5gUrEkUUFO9TdnrvA0Y1KNVNzrCxxilks55OfKFlJ92BRvVD01aXzMRTUMIzKnuCATl2BUWL3A5wt/SLWLMOJilgZAQhlKfUAN4GtYeGSbe+ieSEIrXYpNnpdzmetbdWBjncLF6O9T+YoSZtP/iDcaesLYyYpRskaG5inuxXklwb8CCb/wCIc6t01ixhzmoFPcX4HWEJOFdwQ7e+sW8P2TLCXU4J0FPONWOXNWjPkXF0z5/tHBipJqTWr9dv5iF2pLUmWWDuCX6EDpH1szApzkjNl205mIfbiSUkZXABb31845oaL8H2cqYaqUADaumtmqfekLYrHpSknNag48h9492gFZhlu/TnWJ83DB+8SVak9XaFlFLQ0d7BSsWuav8AxQOMOicoAhAA4s0Ky5JNEhufrDYkiiBXc8Ykq8FJO+xDFEhNA6jYm54kxHn4cs37tWoPvFftTF/DBSQza6022/MISUAj9wSTXc9dBHMeCGsN8IS6qD6AWeu941hlJYsUqP54QGTJTqm1uEK4mb8NVO6DduEMnJCNJ2annvGgAFeLxpExhS2/HhCM5KnCgczkHYNQVFzGZ6lZr+FhyAjRHC5fkRll49BMTP2vTqNvSATcYtTOLaRnDtnYjTxhmbo5uDQdId+nURFnbB5zdSqcnPrGVzBo5PKOGWS5CSef2Ebytenl6xH26dlfcbQJSZqz3JdODu2sGR2csCpCOZD+BLwGdNKqV8XHhGjLNGt9OkTk4LZSCm9XQ0ZyUhsznrXwYQuSuZQFgd6eQhtEtOpb18YbQpA+VJPEt6M8Y5ZvCRqWKu2L9n9npABUTxLsIe+Aizg1rYQsoqNg1eFuf2jy5zX86xLnN6odwit2MTZaU/4jiGeE5p0Bfj7EEQDoW5X8YIgjQOdy7wFyvTo5tLtWDk4YkuA7Xp99YdzkCkYk4xSXDXb+eP5jqp6joH5Ui0sklqLIKFu5ILLJNyW97wUqGpPjCq5y2DU4/YfeAKSTTMz7GB7PJW5HPJXUSoMQBpTnSOTJwPMRPRJKbHnuYYRMbjyi0MGNLvZGWSfxoZkTyC4FdWbxhtWJUf3DSzmJ+V7098DHgojVtPYEaIJx0Rk09hMcpbXAB8bcTEyct0KBHdGvFm/EMzkM5JfYWvwibiAn4cwqf5aa6xe9CVs+3wmIQUk3Bq5+vSJ+KKq8R5V8r+EKTJoCaFqCkYkpJUFEuKMNTwaDKEpIMWkx3Cyv3KIHskQsJrE1HmI1MxYqWUTq/wBIVlpuVC+kK8KSGU2yRi8WFFbhzmo/F9NnF41hJVyQSQHYWvtApiBnJ0zN0r94oyFMkM7q8WeLxxRq6IvK7qwa8SEpBVRR014lneI/auIKylySK23swhlJzLLhyHPBoFNlBawHYJ9TwaKQwKrJzzvoPPxry0ywkJcVPCmv0hETGACa0qbF9uMV+0cG6UZaverBqM+2sRMXNynIwcFi1bbRdY/2Rc9aRyZnCxd2b5VV6a9IblyFJYmhrW1G8om4bEkEEpPQkFjxeKEzFgNoObm0ZPUQkmjR6ecWmMJw+uYc4x8BJ1KuMZVMzCn2jSC32jI4tmxSSO4aUkm4ptaHk4ct9h9YCiUu4RSmhh6Ukt3nHD3+YEcLkqBLKo7BzMMwBJJro8MJQAHyt5xxGIAFgNmjKsY3v6w0fQSYJeuh5GJUh/3eJbyo0LTE94pGUnho8YT2ieBGxqIynHgVAAvYND/3fLy1Qr9fCtXYRDg2gU+YBw5RwTiq+sblywLgHnWF+hTegfXCn9WX1gkqao/kvDSwnQQWVLpbwgS9C4hXrOQqtJ9/mNygRBFM1vfGBDNpCfT0M89hUp3hiUlOvkaeNoRIIFxGU0gxwr4A8llH4t6N79+EbKuDQghZOv0g6lNf+YuokuSNT2IrpCXaASZS7EtaDrUDT+Pf2gGIk/21kaA6e945o6PZ0YtJ7xNGbws20MYTE56tl2b19aRMRhRlTW/unvWKvZxZQzJo7fj7RrSsm3QeS4FLD394l4vtCYtQyqYO1mHXrBe1McpK8iFOKg90OGe20T8XikoliwLuWvyuYPJdUTlfdmzhqgFRL18NKxWku7BLgBgBc8zrHycjGLXMZywo5PWgiymeXDfnaFbb6OST7GsTgiFFSzkcDNuau0SJs4PRPDl+Ya7bxKiEsaWLnStty/rCGGJKwwtowao47fSN+BJQbZjzNudIfwM1Se/8wTQA77nQtEnHYhplLqqXbjFidOSEGtedjyGkQsUAWcHgbgvxHKMiySbs1OEVGmdWltQ/CBCWVKSVWJHsmPLmCg0oNg/swdEoBg9Ap3eho1OlYpJx8kopraLmEwqEMNK6Aet4sichLZQR5ekQZVWIN9yfraCy0qJyhV/CkR4pLRRybeyurFE1JJHM+ZhPEzzoG6xmYgihPWMKMaIxpdEpf5gyeELTVgizVvBZkwF4WWir8dYo1onewsuRSnGCSpBg2Q5aUIFOcSgpQWGfM/W9X4NHnep9V7LjHjdnqei9AvURnLklxRVSkCGg1jWFkpOp8qQYARrrR5/kOloImaBAEJ3LQJSucTnk8BUfJqfr9LcbRmVh3F6wNSqVLWgqsQQKCJaH2aVIAub8HgZlgW35QB1E8/peAzH+nusDgOpMomlDGkoGofr9/dIQlzqMXhj42j8acY7hYeYWcl9hCU6YfhTACagvSlSBDINa1hfHLyylAMMw24wklQ8ZjcrCkZSa7Da1YaloPym134O7+sKI7WDAkF2oNBErEY4qUbtYOXpcRqVom3ZTxuFAWnvA58xpw3iJjcEgkhNVM9bA2fz04w5OxneQWFAoeIhBUw/FBYWP0jskXQkWrOzMOhCUhqh3LXN7wczEAgAlnevhrAp03MNr+kJTZbh3Z28WAiatIf7bKnaMhKgBVwaEEeHL7QTseU0pRoDxuLRFSFaroSA0UsFiCJZar1dqcYrjjJp2xZuKapD2GlpALl4xjpaAgFh8yX6lvrCBnKdnHhBJylZal9/EQ+PGk9CTyWti68MCTXvM7bDS3KPCSyQc2tKbbm8YzH4hLcOn8x7EpUCrZgR6fQQ9E7KKMQ9GZvxDEqYzL2pxidmYpf8AcD79I3hzRwdPtHe2mtHe409ltS3La+7wFneFP65uLRr/AJFLVF4ZQaA5pmfgK+z0jUnCm6jWBTcfQMKDraOy+0QaGkCUJVYFKNlCltrx7MKteJeBx9VZt6H7w3/WpgKFjOdGsTOCEFTEtWDSZoWARCmKnApVsxrEzB4nItSKt8w5fy8Ckkdey4uY58o2jKabXHgYjHFpIeor7d9IYEzvKYiw+u0Z3C2PyooYhAyluEGSsbAxK/qVClG4fxGpc1Z2hXAPMdMzvbMDbjT6QrNngZj/ANqc6RnOp6iOJXWgrvz2eHjH5A5fBhOJKfnS/IQWXPSqqY6VGpZoWkmp0rD0hU2UpaiHgWKUFJVyLdfWApUa/eMysWtKFpSAXFikG9KGI5vx0VxfkLlNQAdOn4gGUhhfi/5hubgzkzd5Iy638YUlyMxo5g8/kdxvoGskNtw+8YlklYLsACI3isKRS2tvfCE5ctRUBmvw2bhxhnK/JPjXgoONNjHHSAyttIxMwysrvZ3b7QvLlAamxvCctaHUd7NpQkMLgmlh6vGilKUlNSSaD6Ug0qQCQMpPVvxDnxkS0uSp6gVoWLHkYfFk00dkjtMlynSA+5a78LwYTyQxAja1oKgedCNfGsCYGoBIc1YsCNHZo04NfkZ8ru6PGadhAp85T2ePfFTv74Ro4YqslweHpDzkqJxizCMU7OmvsQ7KNLefq8J4fCZb0qb/AMxa7JwwKgoKcCzB/TrAi9Wc1uhJ9mrp9qx2ZgFqAIQW1evpH0c2YdB9IziJZKSXYt4wsctDPGfMTcMoXGXy9YzLlupnB5/Z6x2Yo6naBrXTX1iz6IrsJJAzH69fCPTcSGLCoduPSEvisphw0jZL6P4xB9l10G/rO7xv5n8QqplICgoBSQXfR7uY4FAJoG0bQQBJbrQ+7QjsKoodlauRfmL2pfXwhhE5CFlOlKvStgH6iIshOV2NNn14NB0Yj8u/hArZzeioqcXsI9/UkbfXzicV09/zGsz31heTR1JjxxZJqvz/ABBZU8PfzibnZu6bQzIWkvS3KO5v4DxRXSQa6aXMdlkVp7FISkKyuG/EMKUIFjUeWQDb3yjJl5kqCSUkjdtI9kc3h1MlTFi5yluYtUikQzX0WxNIoyUulPEawKXhgglmFYZDZRyEYUE0ZPQesNYhMxyCVsAHKWD7XuOUSlqKFoTkVm72l7R9AsjOMxalz75RM7TwqTOllK2+YkhT1YbQXVhTdGMSnKKgVFdIlzlDMlg1Kv01ppDPaOJCKF33q19wdtony8enKASsEcQ3hpAhjcgyyJMcQA1A/Q3FITBUcydAv1tHZONTmqunEkxVXhwQSk1cW4Nc7QzUsctnJxnHRGnqUBQEltDv5R3EzJkuSkDMkMoqGh2txEA+Iyy+YsACBX/Lk9RA8Ric3dr8pYKozACwJhuUpNJdCVFJ/IA4pfdcM546B94vdmLUqxqOf1iUlKWBYUen5j6HstYUlRCXy3Lsz8HitpdkqbC4XDsDu5vxalLaxawuUrXRL92qWtrx2ifMDpAZN6EBiKRRw+CKVEg3QNdRlf5uRpHJrhVhafO6DLkcYWxKQ1bWhpCTt5GMYqQFX5honCSuh5LR8zi8OXoQdvrvCU/DMHIc3pU+UW8TLYl/vEztFAHykvqAB6GK2SoUw8oGqjTYa+MZmYcfKlXUuo31OkdTNJNAGe5BvsweCoQCpsqTyOU11Gsefm9VKMuMezf6f0sZx5S6J39MoH56VqPSzQtmSP3VY+/pH0k3CuwuOLD+YDL7Hlqd1hJuzPF45ZONmaeNKR898XY8GD+sb+DqzdN2isew0Pcm3yp6a0P4jsrsqoy5hpWm3h4wrysHtkyQoGh03H2hqSoNQjlFpHYu7F+cE/8A59Vnbpp4wPcbF4pERC1ae+kdROI08Ipr7KIOU1MGT2Soi+XmP5jlNh0TUzd38IOmcbD3pDSuxlA/MPDnwhmX2RMagBGnPp0hlIPgDg1MXdJ4GKvZqStCz3WSm2pfYVjGG7ADDOO9qOtdfbxQTg0y0qZ6iwdh4w6xTkxXkigCU9wcQD0al44FJTUkCPJmlQFRYJq4AYcKxnEoDd1bqdmAca/5QmvJTfgVorvBikk2INufOPTcLLUoKINH1tWtBqPrC+KCkZSSEhLqISGBf/IWPpbWBSsUFHupypY8acjaBx1aZzn4ZvtPs+UsBzlZ2IpfnSIY7GR/ko8iP/zD07MpepaxNwOUEwshZJzUAY6wYynHSYajLbRNm4NCPlJpuxggnAMGBepamnDjD82TWg8oFjcOcpyS8ygHSn/JVgl9HpXlAlKUtsZcUqR89ie0JQKkKLLZSy5oUBwASNQ5pCmJxSAtBB7pcPdnG2x5xHm4HGOQETS7EgjNQVAKsrCr0hPEy5oSyyAAXygi5o9OAEGLoSUUz7iSAoJIZQ56cWit2clnOl7n7x8N+lZMwzAZS0U+YEG3FwH6aiPv5CO+bNryrYawJy/Q0VQaUsZh368L7PvFfB583zFQIpSzO4p03j55cpOQlClpUxqAWvd1Agn0YRROIUkJTnMyneJCQ5rdmFuGkO8taEWPyVp2IbYe9oV/qVK1DEQoSlnKRw+0EE16gAcmgKaDxZjEyje9NS0Sl41AJCk8Kh6nZXvSKSUv8z623j0qW5bugavBjJPYsk1ojzVORlKhawIMbThgaklVdWvuXv1MPYwhJKS41cAt4gFusZlpYMbEUIYlvXqGEeN61x5Wr/3Pe/s/k4U6X+nZlGBKaEMXfR+uUsecO9ndn5qEp1u3Pyg0lKBLADvqS+tbG3SCIAFWBGsbcW4LR5nqHU3u9jMzCBIYAHl/MclJ3HGn5jgCFCnd6/aDgOb0vF47fRkkvlhsMnOaAU3J+kHmYPLcDl/JgEtblk0faHkJALNWG429km9aPSUMbU9H4QabLSzsl+vpGZmIASwc+g8YDKm5jrbWKxUOqEfLsGZaTpXlSGWCBQ30g0uWhIcsVHew8oGsBbMkPV2PhQw/KMXUUdTa2DI1ce+UJ4o91T7GH1Sm/MJYtH9skHeNjlWNvySirnQgiQcooWv4dIxhUMp9xrHP6pbZWowFAI6HLPHnxxcno3PJxWyd2zLUSToUkk1409IDPZIQE1JSOFSHbWkVMYklGXQghuO8T0S/7gq+QB+gApF/bjFUR5tuwJwynABL01pHE4haFVq9L+9YbxTs5OrdIWUxJOgYePvzid1ser0FnYgFlORA5eJZNnNhRtdxA5rE0A039YbRhrMIzynbLcaRPSoZc4PeDhSdfbQnNwcuYG+GhT3CgPF2cF9ecWp2CBclwrfX8xJxUmYgks4e9vFoi07KppoXn4dSC4SlPChDaWAI1h7AqUXURlIvWlDYPCkjErJSFIJTYnMLblwKRZRiiGCcugJvw5bQ05NLiLCNvkAnT86XcAN6wxgZQKgbgO43o1766bQDEYcgkpUnVwLXEK47HIlSpk0vmQkqyg3PCA/gZfJn9WdthGIwklOZIMxClqYBJScych0U7k9BrFibNQlmDjbWPx/H/q6dPMv4qUH4c0Te64dm7pcnQAAw72T+tTLXiJkyXmVOykNQApBSLl2Zob2nQOZ+o/HeoDcBG8J3nLx8H2L+tzOnIlfAbOcrhTs+rEW6x9vhphSa0ptzg7iqFa5GcYgAk5nHE8el46jC5wCXAs4BDkdSHbSlICvEuaAK3ateWkFw2IDVDvpcD6evKPPzxnN0j0/TcMceT8/tWO/BS2pHPpvB8OZZNfOv1hUChYDl79Y7lIuABoSaRpXJGKXF2UpktIFCkP18owCBuTuHjOFmAjiLs33gipm7t4w6cntok1FeTslVaFQMO2Fz7twidMS4JTRz1jkhAFSpzvXfhFqdGdtWUJspQIcmtRyjeHQonupfp7aFvmF/Joawc9SS4HhCwvkCXQeZIUG7rHa0bQpIGxOn8wymTMmALNjvtaBYtCXoRSjadIp/isTxQoVO55Uf3tCWIWyVcA9ORisJgsS3AfiIHbUxkL0Fnijm4wbZ0Y3JJGROYVA9+/WNfEQwIvx+kBWAWf2IHMLA2fj+OcalUVYj2zSpg12NfdowgCvKALM1u4UAbnMX6UaOKSoggnvbj8xFySHphUrGZLs23EQricQhDg0F6At4gN0guHwygpyt2NmHqzwLtBTkBSmB2b1aIyeisFukJnGygEgM5IbT1i2mccunrEyXgkgghNRZ6+cU5iqMCze94hKUUVakyantjISFAVPzBYKQDqXIPG0dx2PKSP7ZKTqClq8Hf+Y5jcMVUo+jwirAFLD4iRZq8vCE5r4CofsXHaCUKPw0BBNDx98I5PkGYKOnVwSSfFwYLNwhBqUltR946pBfXLT5tX2rHOdrQ8YpdkshUr5ltrcAnziP2jNVPQqUlRDlydxWmji1Iurcq72WjsB3voIKcK6aJDngAPGOTa7HdM/Lsf2cZUz4ZUCeAIvZ3A8nj2N7JnSg60EDehFeKSQIvzZqp0xUxCVZpJAUhMsTCAFM4JSQDemrbPFLsg4VU0qC5uZILiYoC+hGh2YNSLqTIuiR+isDM+KmcE5kjMHp8zaOL1uOMffpnrVcm3toWGDtUgHUBgx5evGHcF2cqS7JKtycyr1/czRNysfiguFKAwVmcVdJTQ6M5cQ/LAY0WhvlADvzBcQkrDpJJUlJJ3pB8jgFjoCGSUtzzOf5jHPly2boOHGl/wA/1/6KErH5iBkUGDuWrwYGHkTB94m9ly2N6XbnFGbhZR+YB+NPGsUi9UZMndnSghzbiPSFFZyanyf6t5QeWJZZKVAhOgLgc2iiBLAuH2DDaz1g8nF7JUmtE+TLUb1dgwh+XhMrZqbv9hrrCE3HVyJYl7Okl/F4cwMhVVHKRqKkvagNotB32RyL4HxgQ5uSflpv1j0iSUnvecexmOTKSSkUYP8AMqvIJMT8H+qgHStJbdKSBzLgERVRryR5OuitisW4ah+kBnJDgja3Ebe9IVxU4HrvWBycYXANWo9qc47tjLorS5aUpqHpobR83+o5gEqmr33IA8I+mxEtSe6EhyKkHQuKR8t+psMTLUQ4yhzw+9BC5H9g2KP3o4lBUQDHjIZ6fV4LJYqpVo7i5KyWSjN1at2PCN+alBNMjjtyoGwAs3vhHEAXvDIwWIKQPhIBGmZz404wXAJUkH4kpPQl36xglM1KImQCcoSSTEzGPmIKFFtmv1Ih/tjtFCVUlrroEk9KCEpRcuUTEjVgTEnIpFHFzVFIHyaAFjZ6nKa04wvLw7uZqiGNMkxaUkf6vQxntKdkUyEzFJoXKSPWCS5mcZ8qmazOaXtCvYx7EYdGUAEFty56k3iXNVltWulG90islIURRibg/mMTcGlLkEBTaP63gaZytEZGLSaUewHlp1jeISpTBBC+D1pwJEBxPxAoEFQ4pSCDzzfeDyu1FBgpIpqxG3GkNSGUmzmGwILlZyt/kQPDvGArweFJooLVs5DfiG0dqpNCH37r0rrCE74SlfKXHBq+sC0g02PGUhMkpkkSzcKYFi7lwoh3qIT7LM2YtQnrkkD5SCHPMEkjTSGVyQlCkFmIZyo0B0NQfBrwvgcCEvlXJAUQ+YEkNs6i0WjJNEJfaykvDKDBJD6F660d4i4vtDEIKXCP/JUoJ/2MU8bgQvKJZUk6qTXxf6ROmfpwJUVLnzVPdu6Xt+0esDgHmOYdlgGcnMR+4IJodgxJimlYAJl5lNTLkAborKWHOBYbCrYBK10F2c61Lhh4QyiZLc5gSoBj3S/Cv2jPOHlGrHktVv8An+TODmFcwESlIU3zqSG3Z3J8IrTlqyhpQKhclf4iVLxMuUrvmYHdiAD9jr6Q2SFICkTFoJD5mBcGzpUIFP4Em18jiHSHyEKLPlavO0OpkhSXIbmz/WJslEwS0uBNOqgydad3lAD2hOJCRKISTUuQw3LAjzhWvj+RUyxL7OSCFEJJDEEM/SG53aCZbgqQg1uQDW7gxInSnuqYOSmhuQhKgyu/c99lHR3oHrw1h4tfLEkm/AaSpK3abnBDOlTtyIqPxG19jTgKTC2gUAfMMT4wSVgJWVXcSl2fKMtny/K1r7wKZiB/9cwvUMUqI+/nFV+iLt9gMPLm5mUkAAEvoTexc+cFQkB313jKFqJ7wSAB8zkB+AMdwMr4hJIISHAJo+zA6Q7b8CxQ/h5pynMaAAPrSw4DR4F2whpCwr9woa01g3wG7sskFV22baAdogplqSpB+WtDzhZ5HxpFIQXKyNh2Q73NfxCxxxzPmyl7ir9IaMxJ46+zHzfbM1b90KYpV8t87pyg7AjPWPQz08aoz4U+bPo5P6hyDvCuqgp0+Fx1ho/qtLOghxcKFCOCg7eHhHyH9CtaCQJhZ/8AEu1iE5nrx42gMzATWP8AbUlTNcVJSC/i4rsdI8tpfJ6FH0kz9QFbk5EqPMQt/wA9lBSxP+qmrHyuFwM5KiZiZh/9Ja1jXdxybcxSHYc+YwCCk1ZWYMCGIza+X7TwdVFJ9nPoPM7XT8NlL+ZRPfPeGjDw84SR2ukAJz90ab+ECPZiCCZpCVkqHeuFJcaljZxoRWA9jdxaQS4XLF0BkLFw9CKfSGco+TlB+GX8JjyhLOCHNHbzAhnDSVTg7JbYuT4g1iPLlJmj+4TLUFM4qCOFKc4ofpzNVIQQRS/0N4S0mdKNqxn+kynKUq0YBL68ARGEykTO7UNugp8yADFR5jtXrTnRo2pRTQUfXR+LERbFTRCdo+U7R7ElS6rWoAVbMW6gfWOdl4GTMb4YJS5AUmgcaZnd4+gXOxBUQDJbQ5VvbivxpD2HlMO8AFNXLQeG0Pxj1YvOZCxfYaF1Ukk2qtj6sYVlfpnKafES5qXSbacOm0fVLGXQnpyjUlfxKMoCjnK3hmBBisYNiSnREGCSzFXi3rEk/puXnzo+IFAuwmqI8K04R9N/wqgorM6YqhZBCUp65UufdISxcnEJP9tcsEXooebwmWSh2NBOfRNw2DVVJEyWpnczHFNBmOv+sNpE5DOlRGpBFelAaRuZicVTMpOaocFQYcDeMpxE0HvMoc9uZjD9SrqSNawy42mn/wC/Q5KBV8wYEU7woePWFVYCclRUJqVAmiVpdhsClvOOKn/9bgtRw/Fq+cMSBMJfIMujZnp/t+YX3k9pB9trsMZwS5UyQ4v/ADAFdqYe3xEUe2/jDSpRVUux9mBTcIgBwHNLp+tYZL5AwmGRKmfuKh/1WzHjBxgJSQe6+xdRLauHhbC4JR+VQHIe3g8rAzEl1rUof6gN4CLJUQathSEpTT5dk3G9A5MCV2zIByZkpUTZThT/APtvKOolHM+YtsRDUzApmjKUoLB+8AfDWKRlxViyhejMkB3a3v0g0l0hwDUlgz06b1gP/HqQoChZLM7s3AU6QvjZuKSoZMik2YuCNKF2615Qk83gaGHyfRYGVRSlBwwAApepv08DE3GzkZF0zMlQBLliQb6GEcDipygpKklOUv8AM4OwFBRxDU/Gf2ynUg00diIg5tllCmR5TAa7aceETe25mRQAqCDdtOIEdj0blJ1RPirJeFxSv7gcgWDFqXvcwFHZxJcrNRt9bx6PRny66LwGJOAsM3lzho9hGYgj4qksT8oDlqM5ekej0Qtjy0dHYSE0zKPE9IzO7MlgO1ax6PQts5AMKhKpIUzEgmm1mgn6SklGKmSyoqRYA3DbGPR6OTdjtLiz7UYcFgCQPG1dRGMUoS1VAUz1sTXhHo9FOTozKKsBiO0hKL/DCgCGBOtNWNOETp/a6SuWj4aqsX+JWrf9Y9HoOObOnji0PGXlJUSVJdmchTHZQo44pMJfq2cZEuXkUsO/7q6M5A05R6PReM5XVmZwjoofo3FrmyUrWQe8QXFSG3f6RrtSUSpQByhRNgKNSjvHo9HTbc1Y0IpJkLG9nqFPiqL1qAWLaUcbR3E4PJJSorJJIG1w949Hoz+oiuRf083xMyMTMSwCzvWCYUKVMYrLGh6lrx6PRkkvuRsh+LK+IkrQoI+ISK6N4wSRhQqdkJNnd+KdOsej0a49MyvwM4qV8MOkkMSPXfl5wfCSgsFRd6e/OPR6HTpgpNBZeEBALs76CPTkBCiBetegj0ejpAS2DTiO4VNYs3QF6xmWnMw4c45HoFBYYSBlI0brbfnC0yQkA0emtb1j0eijhGroVN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4" descr="data:image/jpeg;base64,/9j/4AAQSkZJRgABAQAAAQABAAD/2wCEAAkGBxMTEhUUExQWFhUWGRcYGBgYGR8aGRwZGBwaGBwaGBgaHyggGh0lHBwYITEiJSksLi4uGB8zODMsNygtLisBCgoKDg0OGxAQGywkHyQsLCwsLywsNCwsLDQsLCwsLCwsLCwsLDQsLCwsLCwsLCwsLCwsLCwsLCwsLCwsLCwsLP/AABEIAMUBAAMBIgACEQEDEQH/xAAbAAADAQEBAQEAAAAAAAAAAAADBAUCAQAGB//EADoQAAECBAQDBgUDBAMAAwEAAAECEQADITEEEkFRYXGBBSKRobHwEzLB0eEGQvEUI1JyFWKCM0PSFv/EABkBAAMBAQEAAAAAAAAAAAAAAAECAwQABf/EAC4RAAICAgIBAwQBAQkAAAAAAAABAhEDIRIxQQQTURQiMmGx8QUVQnGBkaHB8P/aAAwDAQACEQMRAD8A+2w+PSkDL83CrP7tGv8AkznLgvC+DSCLMU2alhekU8FgAO8u5FzUi/4jyG2+j0Gox7ArK2cXPDTfjHv6BRopWX1rzsBFNeKQKJFaOaeA+8RO08SVqKUkk8LOdz4ecLKkvkEeT60AmryFg2ppfx6CBzsUrvPQ10tApsr4Z73zmtnbiYFLxCc1SCWo3qfevWAiuhefm1J14N0ES56iTcvU8S9qWHWLGOngWLk1JFDEyfMBLJBc8vXUwvHY6lom4icqxDn3rZ/zHZcucU65dh6QeRMylyPqYPicRNUGSCHpFuFK2I526R3DzpiUMwA3O0JTlElwpz74R5cuZYkuWvr99YMMCQlyXhk4sWnEHI7TUnQu1z7rBx2qoMSKeHU7/mOYfDJd126+zBsbOlhLJTXi/DpE566KRSfZMxXaxUT3eW/Jh1gUqeolxmrqmkERJc78LD7w1LZOo5AfUxFuTLKMFo0qWSHJOzk76Xg3ZgUmwF6cddecelTiflS/Etby9vGkJIpc+J8dIVNp2FxTVFMTpqmdYApQCClCwarLN56jfYxOl4pRa1N438RRusdKxX6l/BH6dfIbHLBSxzF+LHpA8K9KZed+rCATV1YeZHpHZZqHUW2H4eJTzTk9FoYYxWytNLJZLkmn5gUrEkUUFO9TdnrvA0Y1KNVNzrCxxilks55OfKFlJ92BRvVD01aXzMRTUMIzKnuCATl2BUWL3A5wt/SLWLMOJilgZAQhlKfUAN4GtYeGSbe+ieSEIrXYpNnpdzmetbdWBjncLF6O9T+YoSZtP/iDcaesLYyYpRskaG5inuxXklwb8CCb/wCIc6t01ixhzmoFPcX4HWEJOFdwQ7e+sW8P2TLCXU4J0FPONWOXNWjPkXF0z5/tHBipJqTWr9dv5iF2pLUmWWDuCX6EDpH1szApzkjNl205mIfbiSUkZXABb31845oaL8H2cqYaqUADaumtmqfekLYrHpSknNag48h9492gFZhlu/TnWJ83DB+8SVak9XaFlFLQ0d7BSsWuav8AxQOMOicoAhAA4s0Ky5JNEhufrDYkiiBXc8Ykq8FJO+xDFEhNA6jYm54kxHn4cs37tWoPvFftTF/DBSQza6022/MISUAj9wSTXc9dBHMeCGsN8IS6qD6AWeu941hlJYsUqP54QGTJTqm1uEK4mb8NVO6DduEMnJCNJ2annvGgAFeLxpExhS2/HhCM5KnCgczkHYNQVFzGZ6lZr+FhyAjRHC5fkRll49BMTP2vTqNvSATcYtTOLaRnDtnYjTxhmbo5uDQdId+nURFnbB5zdSqcnPrGVzBo5PKOGWS5CSef2Ebytenl6xH26dlfcbQJSZqz3JdODu2sGR2csCpCOZD+BLwGdNKqV8XHhGjLNGt9OkTk4LZSCm9XQ0ZyUhsznrXwYQuSuZQFgd6eQhtEtOpb18YbQpA+VJPEt6M8Y5ZvCRqWKu2L9n9npABUTxLsIe+Aizg1rYQsoqNg1eFuf2jy5zX86xLnN6odwit2MTZaU/4jiGeE5p0Bfj7EEQDoW5X8YIgjQOdy7wFyvTo5tLtWDk4YkuA7Xp99YdzkCkYk4xSXDXb+eP5jqp6joH5Ui0sklqLIKFu5ILLJNyW97wUqGpPjCq5y2DU4/YfeAKSTTMz7GB7PJW5HPJXUSoMQBpTnSOTJwPMRPRJKbHnuYYRMbjyi0MGNLvZGWSfxoZkTyC4FdWbxhtWJUf3DSzmJ+V7098DHgojVtPYEaIJx0Rk09hMcpbXAB8bcTEyct0KBHdGvFm/EMzkM5JfYWvwibiAn4cwqf5aa6xe9CVs+3wmIQUk3Bq5+vSJ+KKq8R5V8r+EKTJoCaFqCkYkpJUFEuKMNTwaDKEpIMWkx3Cyv3KIHskQsJrE1HmI1MxYqWUTq/wBIVlpuVC+kK8KSGU2yRi8WFFbhzmo/F9NnF41hJVyQSQHYWvtApiBnJ0zN0r94oyFMkM7q8WeLxxRq6IvK7qwa8SEpBVRR014lneI/auIKylySK23swhlJzLLhyHPBoFNlBawHYJ9TwaKQwKrJzzvoPPxry0ywkJcVPCmv0hETGACa0qbF9uMV+0cG6UZaverBqM+2sRMXNynIwcFi1bbRdY/2Rc9aRyZnCxd2b5VV6a9IblyFJYmhrW1G8om4bEkEEpPQkFjxeKEzFgNoObm0ZPUQkmjR6ecWmMJw+uYc4x8BJ1KuMZVMzCn2jSC32jI4tmxSSO4aUkm4ptaHk4ct9h9YCiUu4RSmhh6Ukt3nHD3+YEcLkqBLKo7BzMMwBJJro8MJQAHyt5xxGIAFgNmjKsY3v6w0fQSYJeuh5GJUh/3eJbyo0LTE94pGUnho8YT2ieBGxqIynHgVAAvYND/3fLy1Qr9fCtXYRDg2gU+YBw5RwTiq+sblywLgHnWF+hTegfXCn9WX1gkqao/kvDSwnQQWVLpbwgS9C4hXrOQqtJ9/mNygRBFM1vfGBDNpCfT0M89hUp3hiUlOvkaeNoRIIFxGU0gxwr4A8llH4t6N79+EbKuDQghZOv0g6lNf+YuokuSNT2IrpCXaASZS7EtaDrUDT+Pf2gGIk/21kaA6e945o6PZ0YtJ7xNGbws20MYTE56tl2b19aRMRhRlTW/unvWKvZxZQzJo7fj7RrSsm3QeS4FLD394l4vtCYtQyqYO1mHXrBe1McpK8iFOKg90OGe20T8XikoliwLuWvyuYPJdUTlfdmzhqgFRL18NKxWku7BLgBgBc8zrHycjGLXMZywo5PWgiymeXDfnaFbb6OST7GsTgiFFSzkcDNuau0SJs4PRPDl+Ya7bxKiEsaWLnStty/rCGGJKwwtowao47fSN+BJQbZjzNudIfwM1Se/8wTQA77nQtEnHYhplLqqXbjFidOSEGtedjyGkQsUAWcHgbgvxHKMiySbs1OEVGmdWltQ/CBCWVKSVWJHsmPLmCg0oNg/swdEoBg9Ap3eho1OlYpJx8kopraLmEwqEMNK6Aet4sichLZQR5ekQZVWIN9yfraCy0qJyhV/CkR4pLRRybeyurFE1JJHM+ZhPEzzoG6xmYgihPWMKMaIxpdEpf5gyeELTVgizVvBZkwF4WWir8dYo1onewsuRSnGCSpBg2Q5aUIFOcSgpQWGfM/W9X4NHnep9V7LjHjdnqei9AvURnLklxRVSkCGg1jWFkpOp8qQYARrrR5/kOloImaBAEJ3LQJSucTnk8BUfJqfr9LcbRmVh3F6wNSqVLWgqsQQKCJaH2aVIAub8HgZlgW35QB1E8/peAzH+nusDgOpMomlDGkoGofr9/dIQlzqMXhj42j8acY7hYeYWcl9hCU6YfhTACagvSlSBDINa1hfHLyylAMMw24wklQ8ZjcrCkZSa7Da1YaloPym134O7+sKI7WDAkF2oNBErEY4qUbtYOXpcRqVom3ZTxuFAWnvA58xpw3iJjcEgkhNVM9bA2fz04w5OxneQWFAoeIhBUw/FBYWP0jskXQkWrOzMOhCUhqh3LXN7wczEAgAlnevhrAp03MNr+kJTZbh3Z28WAiatIf7bKnaMhKgBVwaEEeHL7QTseU0pRoDxuLRFSFaroSA0UsFiCJZar1dqcYrjjJp2xZuKapD2GlpALl4xjpaAgFh8yX6lvrCBnKdnHhBJylZal9/EQ+PGk9CTyWti68MCTXvM7bDS3KPCSyQc2tKbbm8YzH4hLcOn8x7EpUCrZgR6fQQ9E7KKMQ9GZvxDEqYzL2pxidmYpf8AcD79I3hzRwdPtHe2mtHe409ltS3La+7wFneFP65uLRr/AJFLVF4ZQaA5pmfgK+z0jUnCm6jWBTcfQMKDraOy+0QaGkCUJVYFKNlCltrx7MKteJeBx9VZt6H7w3/WpgKFjOdGsTOCEFTEtWDSZoWARCmKnApVsxrEzB4nItSKt8w5fy8Ckkdey4uY58o2jKabXHgYjHFpIeor7d9IYEzvKYiw+u0Z3C2PyooYhAyluEGSsbAxK/qVClG4fxGpc1Z2hXAPMdMzvbMDbjT6QrNngZj/ANqc6RnOp6iOJXWgrvz2eHjH5A5fBhOJKfnS/IQWXPSqqY6VGpZoWkmp0rD0hU2UpaiHgWKUFJVyLdfWApUa/eMysWtKFpSAXFikG9KGI5vx0VxfkLlNQAdOn4gGUhhfi/5hubgzkzd5Iy638YUlyMxo5g8/kdxvoGskNtw+8YlklYLsACI3isKRS2tvfCE5ctRUBmvw2bhxhnK/JPjXgoONNjHHSAyttIxMwysrvZ3b7QvLlAamxvCctaHUd7NpQkMLgmlh6vGilKUlNSSaD6Ug0qQCQMpPVvxDnxkS0uSp6gVoWLHkYfFk00dkjtMlynSA+5a78LwYTyQxAja1oKgedCNfGsCYGoBIc1YsCNHZo04NfkZ8ru6PGadhAp85T2ePfFTv74Ro4YqslweHpDzkqJxizCMU7OmvsQ7KNLefq8J4fCZb0qb/AMxa7JwwKgoKcCzB/TrAi9Wc1uhJ9mrp9qx2ZgFqAIQW1evpH0c2YdB9IziJZKSXYt4wsctDPGfMTcMoXGXy9YzLlupnB5/Z6x2Yo6naBrXTX1iz6IrsJJAzH69fCPTcSGLCoduPSEvisphw0jZL6P4xB9l10G/rO7xv5n8QqplICgoBSQXfR7uY4FAJoG0bQQBJbrQ+7QjsKoodlauRfmL2pfXwhhE5CFlOlKvStgH6iIshOV2NNn14NB0Yj8u/hArZzeioqcXsI9/UkbfXzicV09/zGsz31heTR1JjxxZJqvz/ABBZU8PfzibnZu6bQzIWkvS3KO5v4DxRXSQa6aXMdlkVp7FISkKyuG/EMKUIFjUeWQDb3yjJl5kqCSUkjdtI9kc3h1MlTFi5yluYtUikQzX0WxNIoyUulPEawKXhgglmFYZDZRyEYUE0ZPQesNYhMxyCVsAHKWD7XuOUSlqKFoTkVm72l7R9AsjOMxalz75RM7TwqTOllK2+YkhT1YbQXVhTdGMSnKKgVFdIlzlDMlg1Kv01ppDPaOJCKF33q19wdtony8enKASsEcQ3hpAhjcgyyJMcQA1A/Q3FITBUcydAv1tHZONTmqunEkxVXhwQSk1cW4Nc7QzUsctnJxnHRGnqUBQEltDv5R3EzJkuSkDMkMoqGh2txEA+Iyy+YsACBX/Lk9RA8Ric3dr8pYKozACwJhuUpNJdCVFJ/IA4pfdcM546B94vdmLUqxqOf1iUlKWBYUen5j6HstYUlRCXy3Lsz8HitpdkqbC4XDsDu5vxalLaxawuUrXRL92qWtrx2ifMDpAZN6EBiKRRw+CKVEg3QNdRlf5uRpHJrhVhafO6DLkcYWxKQ1bWhpCTt5GMYqQFX5honCSuh5LR8zi8OXoQdvrvCU/DMHIc3pU+UW8TLYl/vEztFAHykvqAB6GK2SoUw8oGqjTYa+MZmYcfKlXUuo31OkdTNJNAGe5BvsweCoQCpsqTyOU11Gsefm9VKMuMezf6f0sZx5S6J39MoH56VqPSzQtmSP3VY+/pH0k3CuwuOLD+YDL7Hlqd1hJuzPF45ZONmaeNKR898XY8GD+sb+DqzdN2isew0Pcm3yp6a0P4jsrsqoy5hpWm3h4wrysHtkyQoGh03H2hqSoNQjlFpHYu7F+cE/8A59Vnbpp4wPcbF4pERC1ae+kdROI08Ipr7KIOU1MGT2Soi+XmP5jlNh0TUzd38IOmcbD3pDSuxlA/MPDnwhmX2RMagBGnPp0hlIPgDg1MXdJ4GKvZqStCz3WSm2pfYVjGG7ADDOO9qOtdfbxQTg0y0qZ6iwdh4w6xTkxXkigCU9wcQD0al44FJTUkCPJmlQFRYJq4AYcKxnEoDd1bqdmAca/5QmvJTfgVorvBikk2INufOPTcLLUoKINH1tWtBqPrC+KCkZSSEhLqISGBf/IWPpbWBSsUFHupypY8acjaBx1aZzn4ZvtPs+UsBzlZ2IpfnSIY7GR/ko8iP/zD07MpepaxNwOUEwshZJzUAY6wYynHSYajLbRNm4NCPlJpuxggnAMGBepamnDjD82TWg8oFjcOcpyS8ygHSn/JVgl9HpXlAlKUtsZcUqR89ie0JQKkKLLZSy5oUBwASNQ5pCmJxSAtBB7pcPdnG2x5xHm4HGOQETS7EgjNQVAKsrCr0hPEy5oSyyAAXygi5o9OAEGLoSUUz7iSAoJIZQ56cWit2clnOl7n7x8N+lZMwzAZS0U+YEG3FwH6aiPv5CO+bNryrYawJy/Q0VQaUsZh368L7PvFfB583zFQIpSzO4p03j55cpOQlClpUxqAWvd1Agn0YRROIUkJTnMyneJCQ5rdmFuGkO8taEWPyVp2IbYe9oV/qVK1DEQoSlnKRw+0EE16gAcmgKaDxZjEyje9NS0Sl41AJCk8Kh6nZXvSKSUv8z623j0qW5bugavBjJPYsk1ojzVORlKhawIMbThgaklVdWvuXv1MPYwhJKS41cAt4gFusZlpYMbEUIYlvXqGEeN61x5Wr/3Pe/s/k4U6X+nZlGBKaEMXfR+uUsecO9ndn5qEp1u3Pyg0lKBLADvqS+tbG3SCIAFWBGsbcW4LR5nqHU3u9jMzCBIYAHl/MclJ3HGn5jgCFCnd6/aDgOb0vF47fRkkvlhsMnOaAU3J+kHmYPLcDl/JgEtblk0faHkJALNWG429km9aPSUMbU9H4QabLSzsl+vpGZmIASwc+g8YDKm5jrbWKxUOqEfLsGZaTpXlSGWCBQ30g0uWhIcsVHew8oGsBbMkPV2PhQw/KMXUUdTa2DI1ce+UJ4o91T7GH1Sm/MJYtH9skHeNjlWNvySirnQgiQcooWv4dIxhUMp9xrHP6pbZWowFAI6HLPHnxxcno3PJxWyd2zLUSToUkk1409IDPZIQE1JSOFSHbWkVMYklGXQghuO8T0S/7gq+QB+gApF/bjFUR5tuwJwynABL01pHE4haFVq9L+9YbxTs5OrdIWUxJOgYePvzid1ser0FnYgFlORA5eJZNnNhRtdxA5rE0A039YbRhrMIzynbLcaRPSoZc4PeDhSdfbQnNwcuYG+GhT3CgPF2cF9ecWp2CBclwrfX8xJxUmYgks4e9vFoi07KppoXn4dSC4SlPChDaWAI1h7AqUXURlIvWlDYPCkjErJSFIJTYnMLblwKRZRiiGCcugJvw5bQ05NLiLCNvkAnT86XcAN6wxgZQKgbgO43o1766bQDEYcgkpUnVwLXEK47HIlSpk0vmQkqyg3PCA/gZfJn9WdthGIwklOZIMxClqYBJScych0U7k9BrFibNQlmDjbWPx/H/q6dPMv4qUH4c0Te64dm7pcnQAAw72T+tTLXiJkyXmVOykNQApBSLl2Zob2nQOZ+o/HeoDcBG8J3nLx8H2L+tzOnIlfAbOcrhTs+rEW6x9vhphSa0ptzg7iqFa5GcYgAk5nHE8el46jC5wCXAs4BDkdSHbSlICvEuaAK3ateWkFw2IDVDvpcD6evKPPzxnN0j0/TcMceT8/tWO/BS2pHPpvB8OZZNfOv1hUChYDl79Y7lIuABoSaRpXJGKXF2UpktIFCkP18owCBuTuHjOFmAjiLs33gipm7t4w6cntok1FeTslVaFQMO2Fz7twidMS4JTRz1jkhAFSpzvXfhFqdGdtWUJspQIcmtRyjeHQonupfp7aFvmF/Joawc9SS4HhCwvkCXQeZIUG7rHa0bQpIGxOn8wymTMmALNjvtaBYtCXoRSjadIp/isTxQoVO55Uf3tCWIWyVcA9ORisJgsS3AfiIHbUxkL0Fnijm4wbZ0Y3JJGROYVA9+/WNfEQwIvx+kBWAWf2IHMLA2fj+OcalUVYj2zSpg12NfdowgCvKALM1u4UAbnMX6UaOKSoggnvbj8xFySHphUrGZLs23EQricQhDg0F6At4gN0guHwygpyt2NmHqzwLtBTkBSmB2b1aIyeisFukJnGygEgM5IbT1i2mccunrEyXgkgghNRZ6+cU5iqMCze94hKUUVakyantjISFAVPzBYKQDqXIPG0dx2PKSP7ZKTqClq8Hf+Y5jcMVUo+jwirAFLD4iRZq8vCE5r4CofsXHaCUKPw0BBNDx98I5PkGYKOnVwSSfFwYLNwhBqUltR946pBfXLT5tX2rHOdrQ8YpdkshUr5ltrcAnziP2jNVPQqUlRDlydxWmji1Iurcq72WjsB3voIKcK6aJDngAPGOTa7HdM/Lsf2cZUz4ZUCeAIvZ3A8nj2N7JnSg60EDehFeKSQIvzZqp0xUxCVZpJAUhMsTCAFM4JSQDemrbPFLsg4VU0qC5uZILiYoC+hGh2YNSLqTIuiR+isDM+KmcE5kjMHp8zaOL1uOMffpnrVcm3toWGDtUgHUBgx5evGHcF2cqS7JKtycyr1/czRNysfiguFKAwVmcVdJTQ6M5cQ/LAY0WhvlADvzBcQkrDpJJUlJJ3pB8jgFjoCGSUtzzOf5jHPly2boOHGl/wA/1/6KErH5iBkUGDuWrwYGHkTB94m9ly2N6XbnFGbhZR+YB+NPGsUi9UZMndnSghzbiPSFFZyanyf6t5QeWJZZKVAhOgLgc2iiBLAuH2DDaz1g8nF7JUmtE+TLUb1dgwh+XhMrZqbv9hrrCE3HVyJYl7Okl/F4cwMhVVHKRqKkvagNotB32RyL4HxgQ5uSflpv1j0iSUnvecexmOTKSSkUYP8AMqvIJMT8H+qgHStJbdKSBzLgERVRryR5OuitisW4ah+kBnJDgja3Ebe9IVxU4HrvWBycYXANWo9qc47tjLorS5aUpqHpobR83+o5gEqmr33IA8I+mxEtSe6EhyKkHQuKR8t+psMTLUQ4yhzw+9BC5H9g2KP3o4lBUQDHjIZ6fV4LJYqpVo7i5KyWSjN1at2PCN+alBNMjjtyoGwAs3vhHEAXvDIwWIKQPhIBGmZz404wXAJUkH4kpPQl36xglM1KImQCcoSSTEzGPmIKFFtmv1Ih/tjtFCVUlrroEk9KCEpRcuUTEjVgTEnIpFHFzVFIHyaAFjZ6nKa04wvLw7uZqiGNMkxaUkf6vQxntKdkUyEzFJoXKSPWCS5mcZ8qmazOaXtCvYx7EYdGUAEFty56k3iXNVltWulG90islIURRibg/mMTcGlLkEBTaP63gaZytEZGLSaUewHlp1jeISpTBBC+D1pwJEBxPxAoEFQ4pSCDzzfeDyu1FBgpIpqxG3GkNSGUmzmGwILlZyt/kQPDvGArweFJooLVs5DfiG0dqpNCH37r0rrCE74SlfKXHBq+sC0g02PGUhMkpkkSzcKYFi7lwoh3qIT7LM2YtQnrkkD5SCHPMEkjTSGVyQlCkFmIZyo0B0NQfBrwvgcCEvlXJAUQ+YEkNs6i0WjJNEJfaykvDKDBJD6F660d4i4vtDEIKXCP/JUoJ/2MU8bgQvKJZUk6qTXxf6ROmfpwJUVLnzVPdu6Xt+0esDgHmOYdlgGcnMR+4IJodgxJimlYAJl5lNTLkAborKWHOBYbCrYBK10F2c61Lhh4QyiZLc5gSoBj3S/Cv2jPOHlGrHktVv8An+TODmFcwESlIU3zqSG3Z3J8IrTlqyhpQKhclf4iVLxMuUrvmYHdiAD9jr6Q2SFICkTFoJD5mBcGzpUIFP4Em18jiHSHyEKLPlavO0OpkhSXIbmz/WJslEwS0uBNOqgydad3lAD2hOJCRKISTUuQw3LAjzhWvj+RUyxL7OSCFEJJDEEM/SG53aCZbgqQg1uQDW7gxInSnuqYOSmhuQhKgyu/c99lHR3oHrw1h4tfLEkm/AaSpK3abnBDOlTtyIqPxG19jTgKTC2gUAfMMT4wSVgJWVXcSl2fKMtny/K1r7wKZiB/9cwvUMUqI+/nFV+iLt9gMPLm5mUkAAEvoTexc+cFQkB313jKFqJ7wSAB8zkB+AMdwMr4hJIISHAJo+zA6Q7b8CxQ/h5pynMaAAPrSw4DR4F2whpCwr9woa01g3wG7sskFV22baAdogplqSpB+WtDzhZ5HxpFIQXKyNh2Q73NfxCxxxzPmyl7ir9IaMxJ46+zHzfbM1b90KYpV8t87pyg7AjPWPQz08aoz4U+bPo5P6hyDvCuqgp0+Fx1ho/qtLOghxcKFCOCg7eHhHyH9CtaCQJhZ/8AEu1iE5nrx42gMzATWP8AbUlTNcVJSC/i4rsdI8tpfJ6FH0kz9QFbk5EqPMQt/wA9lBSxP+qmrHyuFwM5KiZiZh/9Ja1jXdxybcxSHYc+YwCCk1ZWYMCGIza+X7TwdVFJ9nPoPM7XT8NlL+ZRPfPeGjDw84SR2ukAJz90ab+ECPZiCCZpCVkqHeuFJcaljZxoRWA9jdxaQS4XLF0BkLFw9CKfSGco+TlB+GX8JjyhLOCHNHbzAhnDSVTg7JbYuT4g1iPLlJmj+4TLUFM4qCOFKc4ofpzNVIQQRS/0N4S0mdKNqxn+kynKUq0YBL68ARGEykTO7UNugp8yADFR5jtXrTnRo2pRTQUfXR+LERbFTRCdo+U7R7ElS6rWoAVbMW6gfWOdl4GTMb4YJS5AUmgcaZnd4+gXOxBUQDJbQ5VvbivxpD2HlMO8AFNXLQeG0Pxj1YvOZCxfYaF1Ukk2qtj6sYVlfpnKafES5qXSbacOm0fVLGXQnpyjUlfxKMoCjnK3hmBBisYNiSnREGCSzFXi3rEk/puXnzo+IFAuwmqI8K04R9N/wqgorM6YqhZBCUp65UufdISxcnEJP9tcsEXooebwmWSh2NBOfRNw2DVVJEyWpnczHFNBmOv+sNpE5DOlRGpBFelAaRuZicVTMpOaocFQYcDeMpxE0HvMoc9uZjD9SrqSNawy42mn/wC/Q5KBV8wYEU7woePWFVYCclRUJqVAmiVpdhsClvOOKn/9bgtRw/Fq+cMSBMJfIMujZnp/t+YX3k9pB9trsMZwS5UyQ4v/ADAFdqYe3xEUe2/jDSpRVUux9mBTcIgBwHNLp+tYZL5AwmGRKmfuKh/1WzHjBxgJSQe6+xdRLauHhbC4JR+VQHIe3g8rAzEl1rUof6gN4CLJUQathSEpTT5dk3G9A5MCV2zIByZkpUTZThT/APtvKOolHM+YtsRDUzApmjKUoLB+8AfDWKRlxViyhejMkB3a3v0g0l0hwDUlgz06b1gP/HqQoChZLM7s3AU6QvjZuKSoZMik2YuCNKF2615Qk83gaGHyfRYGVRSlBwwAApepv08DE3GzkZF0zMlQBLliQb6GEcDipygpKklOUv8AM4OwFBRxDU/Gf2ynUg00diIg5tllCmR5TAa7aceETe25mRQAqCDdtOIEdj0blJ1RPirJeFxSv7gcgWDFqXvcwFHZxJcrNRt9bx6PRny66LwGJOAsM3lzho9hGYgj4qksT8oDlqM5ekej0Qtjy0dHYSE0zKPE9IzO7MlgO1ax6PQts5AMKhKpIUzEgmm1mgn6SklGKmSyoqRYA3DbGPR6OTdjtLiz7UYcFgCQPG1dRGMUoS1VAUz1sTXhHo9FOTozKKsBiO0hKL/DCgCGBOtNWNOETp/a6SuWj4aqsX+JWrf9Y9HoOObOnji0PGXlJUSVJdmchTHZQo44pMJfq2cZEuXkUsO/7q6M5A05R6PReM5XVmZwjoofo3FrmyUrWQe8QXFSG3f6RrtSUSpQByhRNgKNSjvHo9HTbc1Y0IpJkLG9nqFPiqL1qAWLaUcbR3E4PJJSorJJIG1w949Hoz+oiuRf083xMyMTMSwCzvWCYUKVMYrLGh6lrx6PRkkvuRsh+LK+IkrQoI+ISK6N4wSRhQqdkJNnd+KdOsej0a49MyvwM4qV8MOkkMSPXfl5wfCSgsFRd6e/OPR6HTpgpNBZeEBALs76CPTkBCiBetegj0ejpAS2DTiO4VNYs3QF6xmWnMw4c45HoFBYYSBlI0brbfnC0yQkA0emtb1j0eijhGroVNn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6" descr="data:image/jpeg;base64,/9j/4AAQSkZJRgABAQAAAQABAAD/2wCEAAkGBxMTEhUUExQWFhUWGRcYGBgYGR8aGRwZGBwaGBwaGBgaHyggGh0lHBwYITEiJSksLi4uGB8zODMsNygtLisBCgoKDg0OGxAQGywkHyQsLCwsLywsNCwsLDQsLCwsLCwsLCwsLDQsLCwsLCwsLCwsLCwsLCwsLCwsLCwsLCwsLP/AABEIAMUBAAMBIgACEQEDEQH/xAAbAAADAQEBAQEAAAAAAAAAAAADBAUCAQAGB//EADoQAAECBAQDBgUDBAMAAwEAAAECEQADITEEEkFRYXGBBSKRobHwEzLB0eEGQvEUI1JyFWKCM0PSFv/EABkBAAMBAQEAAAAAAAAAAAAAAAECAwQABf/EAC4RAAICAgIBAwQBAQkAAAAAAAABAhEDIRIxQQQTURQiMmGx8QUVQnGBkaHB8P/aAAwDAQACEQMRAD8A+2w+PSkDL83CrP7tGv8AkznLgvC+DSCLMU2alhekU8FgAO8u5FzUi/4jyG2+j0Gox7ArK2cXPDTfjHv6BRopWX1rzsBFNeKQKJFaOaeA+8RO08SVqKUkk8LOdz4ecLKkvkEeT60AmryFg2ppfx6CBzsUrvPQ10tApsr4Z73zmtnbiYFLxCc1SCWo3qfevWAiuhefm1J14N0ES56iTcvU8S9qWHWLGOngWLk1JFDEyfMBLJBc8vXUwvHY6lom4icqxDn3rZ/zHZcucU65dh6QeRMylyPqYPicRNUGSCHpFuFK2I526R3DzpiUMwA3O0JTlElwpz74R5cuZYkuWvr99YMMCQlyXhk4sWnEHI7TUnQu1z7rBx2qoMSKeHU7/mOYfDJd126+zBsbOlhLJTXi/DpE566KRSfZMxXaxUT3eW/Jh1gUqeolxmrqmkERJc78LD7w1LZOo5AfUxFuTLKMFo0qWSHJOzk76Xg3ZgUmwF6cddecelTiflS/Etby9vGkJIpc+J8dIVNp2FxTVFMTpqmdYApQCClCwarLN56jfYxOl4pRa1N438RRusdKxX6l/BH6dfIbHLBSxzF+LHpA8K9KZed+rCATV1YeZHpHZZqHUW2H4eJTzTk9FoYYxWytNLJZLkmn5gUrEkUUFO9TdnrvA0Y1KNVNzrCxxilks55OfKFlJ92BRvVD01aXzMRTUMIzKnuCATl2BUWL3A5wt/SLWLMOJilgZAQhlKfUAN4GtYeGSbe+ieSEIrXYpNnpdzmetbdWBjncLF6O9T+YoSZtP/iDcaesLYyYpRskaG5inuxXklwb8CCb/wCIc6t01ixhzmoFPcX4HWEJOFdwQ7e+sW8P2TLCXU4J0FPONWOXNWjPkXF0z5/tHBipJqTWr9dv5iF2pLUmWWDuCX6EDpH1szApzkjNl205mIfbiSUkZXABb31845oaL8H2cqYaqUADaumtmqfekLYrHpSknNag48h9492gFZhlu/TnWJ83DB+8SVak9XaFlFLQ0d7BSsWuav8AxQOMOicoAhAA4s0Ky5JNEhufrDYkiiBXc8Ykq8FJO+xDFEhNA6jYm54kxHn4cs37tWoPvFftTF/DBSQza6022/MISUAj9wSTXc9dBHMeCGsN8IS6qD6AWeu941hlJYsUqP54QGTJTqm1uEK4mb8NVO6DduEMnJCNJ2annvGgAFeLxpExhS2/HhCM5KnCgczkHYNQVFzGZ6lZr+FhyAjRHC5fkRll49BMTP2vTqNvSATcYtTOLaRnDtnYjTxhmbo5uDQdId+nURFnbB5zdSqcnPrGVzBo5PKOGWS5CSef2Ebytenl6xH26dlfcbQJSZqz3JdODu2sGR2csCpCOZD+BLwGdNKqV8XHhGjLNGt9OkTk4LZSCm9XQ0ZyUhsznrXwYQuSuZQFgd6eQhtEtOpb18YbQpA+VJPEt6M8Y5ZvCRqWKu2L9n9npABUTxLsIe+Aizg1rYQsoqNg1eFuf2jy5zX86xLnN6odwit2MTZaU/4jiGeE5p0Bfj7EEQDoW5X8YIgjQOdy7wFyvTo5tLtWDk4YkuA7Xp99YdzkCkYk4xSXDXb+eP5jqp6joH5Ui0sklqLIKFu5ILLJNyW97wUqGpPjCq5y2DU4/YfeAKSTTMz7GB7PJW5HPJXUSoMQBpTnSOTJwPMRPRJKbHnuYYRMbjyi0MGNLvZGWSfxoZkTyC4FdWbxhtWJUf3DSzmJ+V7098DHgojVtPYEaIJx0Rk09hMcpbXAB8bcTEyct0KBHdGvFm/EMzkM5JfYWvwibiAn4cwqf5aa6xe9CVs+3wmIQUk3Bq5+vSJ+KKq8R5V8r+EKTJoCaFqCkYkpJUFEuKMNTwaDKEpIMWkx3Cyv3KIHskQsJrE1HmI1MxYqWUTq/wBIVlpuVC+kK8KSGU2yRi8WFFbhzmo/F9NnF41hJVyQSQHYWvtApiBnJ0zN0r94oyFMkM7q8WeLxxRq6IvK7qwa8SEpBVRR014lneI/auIKylySK23swhlJzLLhyHPBoFNlBawHYJ9TwaKQwKrJzzvoPPxry0ywkJcVPCmv0hETGACa0qbF9uMV+0cG6UZaverBqM+2sRMXNynIwcFi1bbRdY/2Rc9aRyZnCxd2b5VV6a9IblyFJYmhrW1G8om4bEkEEpPQkFjxeKEzFgNoObm0ZPUQkmjR6ecWmMJw+uYc4x8BJ1KuMZVMzCn2jSC32jI4tmxSSO4aUkm4ptaHk4ct9h9YCiUu4RSmhh6Ukt3nHD3+YEcLkqBLKo7BzMMwBJJro8MJQAHyt5xxGIAFgNmjKsY3v6w0fQSYJeuh5GJUh/3eJbyo0LTE94pGUnho8YT2ieBGxqIynHgVAAvYND/3fLy1Qr9fCtXYRDg2gU+YBw5RwTiq+sblywLgHnWF+hTegfXCn9WX1gkqao/kvDSwnQQWVLpbwgS9C4hXrOQqtJ9/mNygRBFM1vfGBDNpCfT0M89hUp3hiUlOvkaeNoRIIFxGU0gxwr4A8llH4t6N79+EbKuDQghZOv0g6lNf+YuokuSNT2IrpCXaASZS7EtaDrUDT+Pf2gGIk/21kaA6e945o6PZ0YtJ7xNGbws20MYTE56tl2b19aRMRhRlTW/unvWKvZxZQzJo7fj7RrSsm3QeS4FLD394l4vtCYtQyqYO1mHXrBe1McpK8iFOKg90OGe20T8XikoliwLuWvyuYPJdUTlfdmzhqgFRL18NKxWku7BLgBgBc8zrHycjGLXMZywo5PWgiymeXDfnaFbb6OST7GsTgiFFSzkcDNuau0SJs4PRPDl+Ya7bxKiEsaWLnStty/rCGGJKwwtowao47fSN+BJQbZjzNudIfwM1Se/8wTQA77nQtEnHYhplLqqXbjFidOSEGtedjyGkQsUAWcHgbgvxHKMiySbs1OEVGmdWltQ/CBCWVKSVWJHsmPLmCg0oNg/swdEoBg9Ap3eho1OlYpJx8kopraLmEwqEMNK6Aet4sichLZQR5ekQZVWIN9yfraCy0qJyhV/CkR4pLRRybeyurFE1JJHM+ZhPEzzoG6xmYgihPWMKMaIxpdEpf5gyeELTVgizVvBZkwF4WWir8dYo1onewsuRSnGCSpBg2Q5aUIFOcSgpQWGfM/W9X4NHnep9V7LjHjdnqei9AvURnLklxRVSkCGg1jWFkpOp8qQYARrrR5/kOloImaBAEJ3LQJSucTnk8BUfJqfr9LcbRmVh3F6wNSqVLWgqsQQKCJaH2aVIAub8HgZlgW35QB1E8/peAzH+nusDgOpMomlDGkoGofr9/dIQlzqMXhj42j8acY7hYeYWcl9hCU6YfhTACagvSlSBDINa1hfHLyylAMMw24wklQ8ZjcrCkZSa7Da1YaloPym134O7+sKI7WDAkF2oNBErEY4qUbtYOXpcRqVom3ZTxuFAWnvA58xpw3iJjcEgkhNVM9bA2fz04w5OxneQWFAoeIhBUw/FBYWP0jskXQkWrOzMOhCUhqh3LXN7wczEAgAlnevhrAp03MNr+kJTZbh3Z28WAiatIf7bKnaMhKgBVwaEEeHL7QTseU0pRoDxuLRFSFaroSA0UsFiCJZar1dqcYrjjJp2xZuKapD2GlpALl4xjpaAgFh8yX6lvrCBnKdnHhBJylZal9/EQ+PGk9CTyWti68MCTXvM7bDS3KPCSyQc2tKbbm8YzH4hLcOn8x7EpUCrZgR6fQQ9E7KKMQ9GZvxDEqYzL2pxidmYpf8AcD79I3hzRwdPtHe2mtHe409ltS3La+7wFneFP65uLRr/AJFLVF4ZQaA5pmfgK+z0jUnCm6jWBTcfQMKDraOy+0QaGkCUJVYFKNlCltrx7MKteJeBx9VZt6H7w3/WpgKFjOdGsTOCEFTEtWDSZoWARCmKnApVsxrEzB4nItSKt8w5fy8Ckkdey4uY58o2jKabXHgYjHFpIeor7d9IYEzvKYiw+u0Z3C2PyooYhAyluEGSsbAxK/qVClG4fxGpc1Z2hXAPMdMzvbMDbjT6QrNngZj/ANqc6RnOp6iOJXWgrvz2eHjH5A5fBhOJKfnS/IQWXPSqqY6VGpZoWkmp0rD0hU2UpaiHgWKUFJVyLdfWApUa/eMysWtKFpSAXFikG9KGI5vx0VxfkLlNQAdOn4gGUhhfi/5hubgzkzd5Iy638YUlyMxo5g8/kdxvoGskNtw+8YlklYLsACI3isKRS2tvfCE5ctRUBmvw2bhxhnK/JPjXgoONNjHHSAyttIxMwysrvZ3b7QvLlAamxvCctaHUd7NpQkMLgmlh6vGilKUlNSSaD6Ug0qQCQMpPVvxDnxkS0uSp6gVoWLHkYfFk00dkjtMlynSA+5a78LwYTyQxAja1oKgedCNfGsCYGoBIc1YsCNHZo04NfkZ8ru6PGadhAp85T2ePfFTv74Ro4YqslweHpDzkqJxizCMU7OmvsQ7KNLefq8J4fCZb0qb/AMxa7JwwKgoKcCzB/TrAi9Wc1uhJ9mrp9qx2ZgFqAIQW1evpH0c2YdB9IziJZKSXYt4wsctDPGfMTcMoXGXy9YzLlupnB5/Z6x2Yo6naBrXTX1iz6IrsJJAzH69fCPTcSGLCoduPSEvisphw0jZL6P4xB9l10G/rO7xv5n8QqplICgoBSQXfR7uY4FAJoG0bQQBJbrQ+7QjsKoodlauRfmL2pfXwhhE5CFlOlKvStgH6iIshOV2NNn14NB0Yj8u/hArZzeioqcXsI9/UkbfXzicV09/zGsz31heTR1JjxxZJqvz/ABBZU8PfzibnZu6bQzIWkvS3KO5v4DxRXSQa6aXMdlkVp7FISkKyuG/EMKUIFjUeWQDb3yjJl5kqCSUkjdtI9kc3h1MlTFi5yluYtUikQzX0WxNIoyUulPEawKXhgglmFYZDZRyEYUE0ZPQesNYhMxyCVsAHKWD7XuOUSlqKFoTkVm72l7R9AsjOMxalz75RM7TwqTOllK2+YkhT1YbQXVhTdGMSnKKgVFdIlzlDMlg1Kv01ppDPaOJCKF33q19wdtony8enKASsEcQ3hpAhjcgyyJMcQA1A/Q3FITBUcydAv1tHZONTmqunEkxVXhwQSk1cW4Nc7QzUsctnJxnHRGnqUBQEltDv5R3EzJkuSkDMkMoqGh2txEA+Iyy+YsACBX/Lk9RA8Ric3dr8pYKozACwJhuUpNJdCVFJ/IA4pfdcM546B94vdmLUqxqOf1iUlKWBYUen5j6HstYUlRCXy3Lsz8HitpdkqbC4XDsDu5vxalLaxawuUrXRL92qWtrx2ifMDpAZN6EBiKRRw+CKVEg3QNdRlf5uRpHJrhVhafO6DLkcYWxKQ1bWhpCTt5GMYqQFX5honCSuh5LR8zi8OXoQdvrvCU/DMHIc3pU+UW8TLYl/vEztFAHykvqAB6GK2SoUw8oGqjTYa+MZmYcfKlXUuo31OkdTNJNAGe5BvsweCoQCpsqTyOU11Gsefm9VKMuMezf6f0sZx5S6J39MoH56VqPSzQtmSP3VY+/pH0k3CuwuOLD+YDL7Hlqd1hJuzPF45ZONmaeNKR898XY8GD+sb+DqzdN2isew0Pcm3yp6a0P4jsrsqoy5hpWm3h4wrysHtkyQoGh03H2hqSoNQjlFpHYu7F+cE/8A59Vnbpp4wPcbF4pERC1ae+kdROI08Ipr7KIOU1MGT2Soi+XmP5jlNh0TUzd38IOmcbD3pDSuxlA/MPDnwhmX2RMagBGnPp0hlIPgDg1MXdJ4GKvZqStCz3WSm2pfYVjGG7ADDOO9qOtdfbxQTg0y0qZ6iwdh4w6xTkxXkigCU9wcQD0al44FJTUkCPJmlQFRYJq4AYcKxnEoDd1bqdmAca/5QmvJTfgVorvBikk2INufOPTcLLUoKINH1tWtBqPrC+KCkZSSEhLqISGBf/IWPpbWBSsUFHupypY8acjaBx1aZzn4ZvtPs+UsBzlZ2IpfnSIY7GR/ko8iP/zD07MpepaxNwOUEwshZJzUAY6wYynHSYajLbRNm4NCPlJpuxggnAMGBepamnDjD82TWg8oFjcOcpyS8ygHSn/JVgl9HpXlAlKUtsZcUqR89ie0JQKkKLLZSy5oUBwASNQ5pCmJxSAtBB7pcPdnG2x5xHm4HGOQETS7EgjNQVAKsrCr0hPEy5oSyyAAXygi5o9OAEGLoSUUz7iSAoJIZQ56cWit2clnOl7n7x8N+lZMwzAZS0U+YEG3FwH6aiPv5CO+bNryrYawJy/Q0VQaUsZh368L7PvFfB583zFQIpSzO4p03j55cpOQlClpUxqAWvd1Agn0YRROIUkJTnMyneJCQ5rdmFuGkO8taEWPyVp2IbYe9oV/qVK1DEQoSlnKRw+0EE16gAcmgKaDxZjEyje9NS0Sl41AJCk8Kh6nZXvSKSUv8z623j0qW5bugavBjJPYsk1ojzVORlKhawIMbThgaklVdWvuXv1MPYwhJKS41cAt4gFusZlpYMbEUIYlvXqGEeN61x5Wr/3Pe/s/k4U6X+nZlGBKaEMXfR+uUsecO9ndn5qEp1u3Pyg0lKBLADvqS+tbG3SCIAFWBGsbcW4LR5nqHU3u9jMzCBIYAHl/MclJ3HGn5jgCFCnd6/aDgOb0vF47fRkkvlhsMnOaAU3J+kHmYPLcDl/JgEtblk0faHkJALNWG429km9aPSUMbU9H4QabLSzsl+vpGZmIASwc+g8YDKm5jrbWKxUOqEfLsGZaTpXlSGWCBQ30g0uWhIcsVHew8oGsBbMkPV2PhQw/KMXUUdTa2DI1ce+UJ4o91T7GH1Sm/MJYtH9skHeNjlWNvySirnQgiQcooWv4dIxhUMp9xrHP6pbZWowFAI6HLPHnxxcno3PJxWyd2zLUSToUkk1409IDPZIQE1JSOFSHbWkVMYklGXQghuO8T0S/7gq+QB+gApF/bjFUR5tuwJwynABL01pHE4haFVq9L+9YbxTs5OrdIWUxJOgYePvzid1ser0FnYgFlORA5eJZNnNhRtdxA5rE0A039YbRhrMIzynbLcaRPSoZc4PeDhSdfbQnNwcuYG+GhT3CgPF2cF9ecWp2CBclwrfX8xJxUmYgks4e9vFoi07KppoXn4dSC4SlPChDaWAI1h7AqUXURlIvWlDYPCkjErJSFIJTYnMLblwKRZRiiGCcugJvw5bQ05NLiLCNvkAnT86XcAN6wxgZQKgbgO43o1766bQDEYcgkpUnVwLXEK47HIlSpk0vmQkqyg3PCA/gZfJn9WdthGIwklOZIMxClqYBJScych0U7k9BrFibNQlmDjbWPx/H/q6dPMv4qUH4c0Te64dm7pcnQAAw72T+tTLXiJkyXmVOykNQApBSLl2Zob2nQOZ+o/HeoDcBG8J3nLx8H2L+tzOnIlfAbOcrhTs+rEW6x9vhphSa0ptzg7iqFa5GcYgAk5nHE8el46jC5wCXAs4BDkdSHbSlICvEuaAK3ateWkFw2IDVDvpcD6evKPPzxnN0j0/TcMceT8/tWO/BS2pHPpvB8OZZNfOv1hUChYDl79Y7lIuABoSaRpXJGKXF2UpktIFCkP18owCBuTuHjOFmAjiLs33gipm7t4w6cntok1FeTslVaFQMO2Fz7twidMS4JTRz1jkhAFSpzvXfhFqdGdtWUJspQIcmtRyjeHQonupfp7aFvmF/Joawc9SS4HhCwvkCXQeZIUG7rHa0bQpIGxOn8wymTMmALNjvtaBYtCXoRSjadIp/isTxQoVO55Uf3tCWIWyVcA9ORisJgsS3AfiIHbUxkL0Fnijm4wbZ0Y3JJGROYVA9+/WNfEQwIvx+kBWAWf2IHMLA2fj+OcalUVYj2zSpg12NfdowgCvKALM1u4UAbnMX6UaOKSoggnvbj8xFySHphUrGZLs23EQricQhDg0F6At4gN0guHwygpyt2NmHqzwLtBTkBSmB2b1aIyeisFukJnGygEgM5IbT1i2mccunrEyXgkgghNRZ6+cU5iqMCze94hKUUVakyantjISFAVPzBYKQDqXIPG0dx2PKSP7ZKTqClq8Hf+Y5jcMVUo+jwirAFLD4iRZq8vCE5r4CofsXHaCUKPw0BBNDx98I5PkGYKOnVwSSfFwYLNwhBqUltR946pBfXLT5tX2rHOdrQ8YpdkshUr5ltrcAnziP2jNVPQqUlRDlydxWmji1Iurcq72WjsB3voIKcK6aJDngAPGOTa7HdM/Lsf2cZUz4ZUCeAIvZ3A8nj2N7JnSg60EDehFeKSQIvzZqp0xUxCVZpJAUhMsTCAFM4JSQDemrbPFLsg4VU0qC5uZILiYoC+hGh2YNSLqTIuiR+isDM+KmcE5kjMHp8zaOL1uOMffpnrVcm3toWGDtUgHUBgx5evGHcF2cqS7JKtycyr1/czRNysfiguFKAwVmcVdJTQ6M5cQ/LAY0WhvlADvzBcQkrDpJJUlJJ3pB8jgFjoCGSUtzzOf5jHPly2boOHGl/wA/1/6KErH5iBkUGDuWrwYGHkTB94m9ly2N6XbnFGbhZR+YB+NPGsUi9UZMndnSghzbiPSFFZyanyf6t5QeWJZZKVAhOgLgc2iiBLAuH2DDaz1g8nF7JUmtE+TLUb1dgwh+XhMrZqbv9hrrCE3HVyJYl7Okl/F4cwMhVVHKRqKkvagNotB32RyL4HxgQ5uSflpv1j0iSUnvecexmOTKSSkUYP8AMqvIJMT8H+qgHStJbdKSBzLgERVRryR5OuitisW4ah+kBnJDgja3Ebe9IVxU4HrvWBycYXANWo9qc47tjLorS5aUpqHpobR83+o5gEqmr33IA8I+mxEtSe6EhyKkHQuKR8t+psMTLUQ4yhzw+9BC5H9g2KP3o4lBUQDHjIZ6fV4LJYqpVo7i5KyWSjN1at2PCN+alBNMjjtyoGwAs3vhHEAXvDIwWIKQPhIBGmZz404wXAJUkH4kpPQl36xglM1KImQCcoSSTEzGPmIKFFtmv1Ih/tjtFCVUlrroEk9KCEpRcuUTEjVgTEnIpFHFzVFIHyaAFjZ6nKa04wvLw7uZqiGNMkxaUkf6vQxntKdkUyEzFJoXKSPWCS5mcZ8qmazOaXtCvYx7EYdGUAEFty56k3iXNVltWulG90islIURRibg/mMTcGlLkEBTaP63gaZytEZGLSaUewHlp1jeISpTBBC+D1pwJEBxPxAoEFQ4pSCDzzfeDyu1FBgpIpqxG3GkNSGUmzmGwILlZyt/kQPDvGArweFJooLVs5DfiG0dqpNCH37r0rrCE74SlfKXHBq+sC0g02PGUhMkpkkSzcKYFi7lwoh3qIT7LM2YtQnrkkD5SCHPMEkjTSGVyQlCkFmIZyo0B0NQfBrwvgcCEvlXJAUQ+YEkNs6i0WjJNEJfaykvDKDBJD6F660d4i4vtDEIKXCP/JUoJ/2MU8bgQvKJZUk6qTXxf6ROmfpwJUVLnzVPdu6Xt+0esDgHmOYdlgGcnMR+4IJodgxJimlYAJl5lNTLkAborKWHOBYbCrYBK10F2c61Lhh4QyiZLc5gSoBj3S/Cv2jPOHlGrHktVv8An+TODmFcwESlIU3zqSG3Z3J8IrTlqyhpQKhclf4iVLxMuUrvmYHdiAD9jr6Q2SFICkTFoJD5mBcGzpUIFP4Em18jiHSHyEKLPlavO0OpkhSXIbmz/WJslEwS0uBNOqgydad3lAD2hOJCRKISTUuQw3LAjzhWvj+RUyxL7OSCFEJJDEEM/SG53aCZbgqQg1uQDW7gxInSnuqYOSmhuQhKgyu/c99lHR3oHrw1h4tfLEkm/AaSpK3abnBDOlTtyIqPxG19jTgKTC2gUAfMMT4wSVgJWVXcSl2fKMtny/K1r7wKZiB/9cwvUMUqI+/nFV+iLt9gMPLm5mUkAAEvoTexc+cFQkB313jKFqJ7wSAB8zkB+AMdwMr4hJIISHAJo+zA6Q7b8CxQ/h5pynMaAAPrSw4DR4F2whpCwr9woa01g3wG7sskFV22baAdogplqSpB+WtDzhZ5HxpFIQXKyNh2Q73NfxCxxxzPmyl7ir9IaMxJ46+zHzfbM1b90KYpV8t87pyg7AjPWPQz08aoz4U+bPo5P6hyDvCuqgp0+Fx1ho/qtLOghxcKFCOCg7eHhHyH9CtaCQJhZ/8AEu1iE5nrx42gMzATWP8AbUlTNcVJSC/i4rsdI8tpfJ6FH0kz9QFbk5EqPMQt/wA9lBSxP+qmrHyuFwM5KiZiZh/9Ja1jXdxybcxSHYc+YwCCk1ZWYMCGIza+X7TwdVFJ9nPoPM7XT8NlL+ZRPfPeGjDw84SR2ukAJz90ab+ECPZiCCZpCVkqHeuFJcaljZxoRWA9jdxaQS4XLF0BkLFw9CKfSGco+TlB+GX8JjyhLOCHNHbzAhnDSVTg7JbYuT4g1iPLlJmj+4TLUFM4qCOFKc4ofpzNVIQQRS/0N4S0mdKNqxn+kynKUq0YBL68ARGEykTO7UNugp8yADFR5jtXrTnRo2pRTQUfXR+LERbFTRCdo+U7R7ElS6rWoAVbMW6gfWOdl4GTMb4YJS5AUmgcaZnd4+gXOxBUQDJbQ5VvbivxpD2HlMO8AFNXLQeG0Pxj1YvOZCxfYaF1Ukk2qtj6sYVlfpnKafES5qXSbacOm0fVLGXQnpyjUlfxKMoCjnK3hmBBisYNiSnREGCSzFXi3rEk/puXnzo+IFAuwmqI8K04R9N/wqgorM6YqhZBCUp65UufdISxcnEJP9tcsEXooebwmWSh2NBOfRNw2DVVJEyWpnczHFNBmOv+sNpE5DOlRGpBFelAaRuZicVTMpOaocFQYcDeMpxE0HvMoc9uZjD9SrqSNawy42mn/wC/Q5KBV8wYEU7woePWFVYCclRUJqVAmiVpdhsClvOOKn/9bgtRw/Fq+cMSBMJfIMujZnp/t+YX3k9pB9trsMZwS5UyQ4v/ADAFdqYe3xEUe2/jDSpRVUux9mBTcIgBwHNLp+tYZL5AwmGRKmfuKh/1WzHjBxgJSQe6+xdRLauHhbC4JR+VQHIe3g8rAzEl1rUof6gN4CLJUQathSEpTT5dk3G9A5MCV2zIByZkpUTZThT/APtvKOolHM+YtsRDUzApmjKUoLB+8AfDWKRlxViyhejMkB3a3v0g0l0hwDUlgz06b1gP/HqQoChZLM7s3AU6QvjZuKSoZMik2YuCNKF2615Qk83gaGHyfRYGVRSlBwwAApepv08DE3GzkZF0zMlQBLliQb6GEcDipygpKklOUv8AM4OwFBRxDU/Gf2ynUg00diIg5tllCmR5TAa7aceETe25mRQAqCDdtOIEdj0blJ1RPirJeFxSv7gcgWDFqXvcwFHZxJcrNRt9bx6PRny66LwGJOAsM3lzho9hGYgj4qksT8oDlqM5ekej0Qtjy0dHYSE0zKPE9IzO7MlgO1ax6PQts5AMKhKpIUzEgmm1mgn6SklGKmSyoqRYA3DbGPR6OTdjtLiz7UYcFgCQPG1dRGMUoS1VAUz1sTXhHo9FOTozKKsBiO0hKL/DCgCGBOtNWNOETp/a6SuWj4aqsX+JWrf9Y9HoOObOnji0PGXlJUSVJdmchTHZQo44pMJfq2cZEuXkUsO/7q6M5A05R6PReM5XVmZwjoofo3FrmyUrWQe8QXFSG3f6RrtSUSpQByhRNgKNSjvHo9HTbc1Y0IpJkLG9nqFPiqL1qAWLaUcbR3E4PJJSorJJIG1w949Hoz+oiuRf083xMyMTMSwCzvWCYUKVMYrLGh6lrx6PRkkvuRsh+LK+IkrQoI+ISK6N4wSRhQqdkJNnd+KdOsej0a49MyvwM4qV8MOkkMSPXfl5wfCSgsFRd6e/OPR6HTpgpNBZeEBALs76CPTkBCiBetegj0ejpAS2DTiO4VNYs3QF6xmWnMw4c45HoFBYYSBlI0brbfnC0yQkA0emtb1j0eijhGroVNn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8" descr="data:image/jpeg;base64,/9j/4AAQSkZJRgABAQAAAQABAAD/2wCEAAkGBxQTEhUUEhQWFhUXGBoYFxcXFxgdFxgdGhgYHBccFxcaHSggGBolHBcUITEiJSkrLi4uFx8zODMsNygtLisBCgoKDg0OGxAQGywkICQsLCwsLCwsLCw0LCwsLCwsLCwsNCwsLCwsLCwsLCwsLCwsLCwsLCwsLCwsLCwsLCwsLP/AABEIAMsA+AMBIgACEQEDEQH/xAAbAAACAwEBAQAAAAAAAAAAAAADBAECBQAGB//EADwQAAEDAgQDBgQEBQQCAwAAAAEAAhEDIQQSMUFRYXEFIoGRobETMsHwFELR4QZSYrLxFSOCknKiM0NT/8QAGgEAAwEBAQEAAAAAAAAAAAAAAQIDBAAFBv/EAC4RAAICAQQCAgAFAgcAAAAAAAABAhEhAxIxQRNRBGEiMnGBoRQjM0JSscHR8P/aAAwDAQACEQMRAD8AzML2RQrOqVH5y59R7j/uVIEvcYABTjuxsM2QKckRALnmesu6LI7IxbiXtFoe73K9JhqsCGNHN2v2Vgk528m6MIKKwCo9hUhBdTbJ0Bkjxn2Wi3s6kwgZKcnYAfY/ZL1MRIkk26z97oNEk8jvx/ZDPsKX0bTqTGX7pceA08YQ3V53KrQoWkkDqq0mkuOhG0IpWB2i7qsaz5mFb/UdmkoGJp5iO767eGt0ZoANhpwVkklgnTbyCq4p7jqUHI9x1J8VoOxDRaw9/NK/jAHcht1G6Vbmx2oJclThzHecfNWZTAvJQ62Nkz7xbqrCr9/oi1Ksgjs6C1Kgi0+JUsq8yksZWjS6rTxItEpFpSZXyxWDYZU8PGSuOI6lJ0XE/unKTd/YIPSYVqxONYk7geSPTrWjWeqXdH+T9FBqnj5IbKH3L0OB9SLSPEIUum7vVDDHHRS6iZMzHLddx2cvxYogVjKYoydXQlRSGwUvqRolpchbrCNBmJy/mKEe0TsY8UlEm+iLSochKdxxySUlfAyMQXaEnzTGDB304+XBUoNPinWsO8KdqObHeVSQN1WCRErjX4MPkmBWDfzAeCFWxTCNZKD1ZPhE/GlyxF4M5tJ22Q6tESBJk80U8D5KadccJPmtGlKT5I60IJYJ+GQIzu8x97LkFz52XK1MhR8/7CwU543e/wDuK9DWw2Tug35eyyv4bqENdGznRy7xkrZwrzmJd5nXwWaSbZrg6QrViADYt0toUbD0zB0PsLJPEVRUNQyAGuve8a/qow+KzQGwWx8x18Ey0mw+WK5Hwy/zW4ozGAKtBwIlp0VquIaGkxJ6/RPHSk8Cy1Y8lpJiNNylfxgDZFzJngg4H82ZxvJ+/bxSLnOc9waDk1nZa46O1mOeruVh6mLLr7blRRp5myZQ4bEbcpPsr9nVw1oDgZm1jH3qrSSUbohGVyqwlGm6TtB1PQFHLZ1dPRcHyXAjXKR5fsrtBv3R6qLcS8VIrDBtPVT8eLta0eE+6I1h4AKXU5souaRVabYSninneOgA9lZt4kklDp0tRre0BGZTKzas3dJmzR041dBhheJA8f3R6NNg3kpZlIniiChGyi032XTSCPxA6ef6oH4iTqfEq9Wla58rpcsANj6IxgCUxgVOU8zKgxuoZEW9VeOIlOopdCSb9hMHUZBm1/Eoji3YFCpi+iZZfgi42T3KIKriy0d3X1VRjHnY9EyYjS/FCzHoqKMUuCcnJvkWfXdPy+qgO/pI8Sm3VVTMnTrhEnC+WQKvVVLn9B97qzndAhucqKF5ElJrFkZzsJK5VLiFKqook5Hkf4frEMO3ed7lbOHOt7leX7LqRmaSZD3A8ocQZ8itf8axti/yU/E3wVU0lkRNHvOGxdfmZJ18StfBYSTtAHEDyWRicWCe7Oszx6BalCmcrQXDMZWpQwZty3NnYh+U5R480F47pvPDrdEr0Q14EyNz9BxKWqE6QI4G8rTpwSWDLqybeR/D0+7E3QalfNH5W6BdQxWodBnWOeseaJjcNkaIiTwuRyPNK41LIyacfwsDTrgTPuR7Jjs5gcTAkg6ZyBG1t1kubbxPupwrspnT73XaujujgTR1nGSvg9A94a8kRMAH76FW+PZYIxLi42vbf9VoUb2nhx36BYZ6DjyelDXUuBxlXZTIFyqMwbtzH/H9YRPwTN3uPQD9VLw2UWrQanVA6JmnWEGwWbUptGk+P7IAqlWXxHJZEfylHg3aVVvH76KTjWBefL3fZQ5dun/oY9sm/ny9G/ice0thp18/ZJvrCLXP3wWOSeaPTceKZfCghX86cjQoVjuE1+IEc1mU3EK8FFfGiL/USZotqzuisqFZbJTNI8UXoJHR1m+Rw11UVUq56r8ZKtEd6oz+IVTiTNgEsavJDLyT+67wg8o0cROquaiQaitdHNctMVzsMaq5BAJ2K5NtQFI8X2eC51VzjLnVKjibfmeSTA5mbJt1KBLhqfvyWLgqxJft33f3FatXFy0ADRDT3HajjQ58RuZunl7eafZVaCCZjisKm0yH3iYHDmmTWBFlSUX0LpzXZuYqvTDZbrrdYVWrMuJV8S6WG58Nb89kGg2YAvxV9FUrZl+U7lSNns/BwWudB3AsfPmiY3e+uh2lUwhygAax9wh4gOJOvX9QVncnKRrjFQhSQpSqWjLN/K6q4jgoM35GF1J4mHTGy08GOrdBsNapMfl4cdE/TxkEnS3BZ+bvW4apgNE3UJq3k0wwsexwYnNfMpc7mk6Te8BEWP0RTSSrkq+C5Kq2kFdrdkPMJ5K8TPKkVc6+qNRagOg8kzhWhGROOWVLBMKzApqM3CpQY6SXeHQT+pWJS1/NVfhPXel8T+j33/c9fv8A7UFlFaVQBXAW6jyrJJ5K0q9MABQ4IUEoVekPJUIUU2khcwoJVqgJc4kfYVKtI78D9EKrRiOf6JXE7cw1OsCiPfCQ+GZlS4neUNh25mh8TmuSLCoTbEdvPGdmkZ3D+p89c5WqXBzsugjbdYOCrEPf/wCbx/7laNOqQZ5fopQi0rHc1x9mpiKkNAEACw46INavYaXvZKfGc7XRRlkCTsm2h35dGwzEsjVBovHxT0sPvoVn02DiiUnw6R92TLSxgV62VaNlmIhXGJusoHn6o7GAxcorSRz1n6Cvq3dOxzeiGCHCfNDeyZCrS4K3jM+8M54Dhltb/MqzK5n9PFCNL5bhQ8ibGbLnpg8jHm1wRI1vbyTJqLKY4DwCJ+JukejkqvkYyaTSoDAUjSxhBuiPxpOkBFacjnqwHadITNyOCK6pl84WSzFuFpsr4jE5svI3Rem7yL5Y1g0iSpLpSAxXJFbixwR8bB5UXxmJLC2BbfimWVgRIKRruDh4/RLYapllp29tk23Ankpm2KokXRGV2yRwWTQrSGmJ+iJmlxvaEFAPlNYuBBjghNfASDXn+b0XOd/VHgu8YfKM4h8jkl8RV05KKgdsZS9STqg4Hbyrszr6Dbn+yocS8aiQihruqFWFkUibvkLTeSuVKLZAXINBTdHicJTOaobf/I/f+s+S0aTOaRwlM5qsf/o86f1FN0p4/duSzR4NTv0NNA2CJRcBEiVAwhy5pBgXi6iiwC49V36D07yMNYBf0Q3QDMeE+qZotn8oPOUZtJrScwLYAkA6TPmqRYs4idGkfmiB0Pur5jaExiMU0iBPj92Sz6gMADkPvdUjF9kpyX+VnGrBlDNQqrjxt1UzdXwZsljUKhpRPhGJymOiq1nghaDTDtpyNirtpmVfs2jBzSbclpvqnZRlOnReGlatmc3A1HaN31Uvwjmi61KRLuSx8Q4yRO6eGpudC6mkoqycoV6zIA1nXklmuUF6oyKpD/xYbxsNR5oWJr3EeP1+qC2qTuqvPFKkM5YGKtTe0cuqtiQLPaRb1Sr6q4vtGyZIWUkaPZh7uscPsqHVAypAFoueqzqHdGpIRPioqIHPCRoPB2hBLXcQhNxFlX40ruAtphXE7n1VZ5qnxhuF34gcEsmzoqIei60WKIW8fFKl3JXZVSNFE0NDRcl2vKlChrPNdmU5dUESS53o7VOMrNa5scD+XmNt13YQ77yP5nf3JutQcK7crpOVxkjmLLDFmy8Bq1OG3bsbiPZJ5WQImU3jqoA7xvsLTqNLJD8QC35mzwyj0KpBNg1JJMOxmv6oVZ7g6OI043sqU8SdAQBPAQnfhTBESBM7KtuMsiJRnHAlFkfs6iTUBg73gxYGPooLIGu7dtNVpjtOGWc2YuOGug8lSUpNUjOoxTt9GTi6xLryTA/QIdM34eKu98uzGZI1UUwJVuiGW8DdMEi5sUz8NoLYh2mu+uttNPRCpQYAB6fYV61OSMrS2eYI2UJfmNUFUfY5hKbZdaDO33pZMPpJXC0y1zhtaDHXh1TZes8uTVH8pUNjdI18PeQbG6ecJEXCTq0yNVTTZLVjYr8A8Pb6KBR5BMfDm490NrxudOGvkrWZpRykScFzvwmyE/CPOgHmmqZYdJ8QQjNM/L6gRyg6rI/lPdtiv+DcvgrZuk6/TJjmk4a/fkocLaj1WnVoZrGx5KG9kmJ7sX3v5Sti1KPOlo5pGYasBcXpup2U6e7a/FSez3iLzP1+wu8gPFjgVm1yFen1HmtBnZJIu1Uf2SdhKHkO8YoCV08QmfwD27QpGHPVDcdtFc/PVXY4o78E/XKfVD+C/wDlK7cHayKZJK5Gp0+RHKPqpQsNMxuyROYaHO/Qx+YrSOGcXgh2g3vqRuVl9l1hOWPzvl3DvugRutiliTMWceI1/bosajKj0N0ewXaPZ7nRESOO/iFmf6Y/kPH9lqVMcSY+WLHqqiqSY1PNXhOcFROenpzdmacA4CbeaaoS1upEDjKeOHnXRWq4Tunp/hdLUcuTo6cYK0LOGd4DnjY6EaSYPBBeyQSSBF4IM84tqsrt3tFsfCiR3Zc1wzAg94EbG26SZ2v38xzltrGCYFrc9+aaE6Jakd3Zr0jIBbcbdEVrRBkmeEe915uh2o5rpYYuba26L0XZWKbVBmcwu61iJ1mVV6iZKOnTNn8TNMACzbCdeKo0vB023IXENdT7mrTfXwnwXPL6ZBLDUuAIIvIOjTp57KCkqNTTv/oaw9Z0mRB66o/xOiEysJgtIOUG+sWsY3EwhVmuJsY8EmGyltIbbVQcQ6dl1OlAHeUk8EVQrsXGWYOnqrfBZMh2nFUfQzHvHyVqeDbz8Vbrkhly4LxxDQOMqwaWj5htwn1C6lRa12ht18Oadqtk91tt+G3Xz1XjajUNTMmfSaaeppWorC92JmrI1nqnMNRkfouq0cpsfqj4NxFg4eK9JPGDwZLOSrqLR76KWUwLjjzRntdvBQ6kCwREyFcdgVxP+VNJobDvdMPqSEGwUK1abSLmeWnqEZmDZGw9lIpg7KHvjQlLf2Cvoiph2iwIPhHuqfhxyVXjNzKYpYUN1cAmTOogsaBpdcpc0g6Lk6FZ8zpuID2xBzuG82deeH7LXpUsk8cvlosunS7j3A3l3h3lquOeqJ+wApR/KireQYLQQ4gn76pyjiWZrAi3+FByg6SJ8LHRAxFOTYQfs+yfDOba4HSBrspYwGZ2I9v8pemxzRYSj0QYJhBhr2LYjsShVLiWXMEuDjJ48ktif4Zp/wD1gC24LiehJEFbFJhaRl13n9UQHjb7/ZJbsdRi0eWH8MPDi4VQAdC0EEm8ggxl9U/gyGjLI52yknnzWzlpfnaDz5oFPAB7jlFuJ2I4KqaSyScM4IoUu7lPdJvI/wAK1VgaRBcTI1cT7putgy1jYIkefnwSrDJAOvBSTs0NUg7Ie4SCDGsWtz8VTtWqyi1pdmOZzW2ie8dem6aovjUELyv8aVQ74dVj82R4bkm03JOvENb4HggrvB0mtr9nqG0IUmgBr7pP/Us9Y0BqGZiZGswW9bymQ0ord2C49AC0ApitWMXBPOPqqBgBlO1aloBB9/3TuRNRyZ1Jrt7j+pwHqiEukQIj+UzPRHpHvg7TxOm/2Exi4iWAxPIedrrzZv8Au8Hsw/wfzZoXaHHUa8URtI8AuDzCYw7nHUrdvo8twsDB3Vm0ZuP3Rsp5eqp+H5rvImL46KtaZ1KYzTshEETeBr9wop4wGAPvzRyybSQ3UtAJQHgFMsgjn1BVI3S2K0DpmNI87oxk6nzVvhU4m884Q8kmRsimCgxi3qQVyq2TwXKm4Sj552RTnPb87v7itfD4fvFxjks3sgHv8M7v7itaiUkXgeRFXC2gC8yqMoENcSL2A+vgmGm6rinuaJAGm5I9gVzkMl2RSmDI2TuGoBwssZuPfHySTwJ94W1hGnKJ8fsINMfenwGFAA/5UYjDZrFLV2OuWZhbXNYeBUUa7i2C5zXcYbe+wiNLI0/Yu76Fcb2WIkNJO+UwfcI2DpikzVzp/LJdl5DVUc2oNKhdw7rQfdVoFxJmZ5wneY5YFalaVE1sbSB77b8xCj4zHcuG22xR6rMwg/Tms+thnflaSdjZTTXBSnywf8Qdp5MLUlxBcMrSLmTt5TdfL31AD+y+jv7NfUtVaSAZiPdeZ7e7IyVmsp07OvYkm9rgnu3TIR+2YuGx72ulj3NdxBIPNNUMRUJ+d4J/qN+t+q08V2DSEBlUGpF2xaeAd14pjsr+HXF3+4C0DQggyeHTVMJzhHs8G4NpsDnS8NaDJBMxeVNXE3AAB0+9LpajAIaHNJ8PS6bFPLtfkJSTcYq2X01KUkolKtR5Mi/ImAOdoVsNQc5xkjp+yYBL7TH/AAA95VnVOBAPTZYlL/Sj0dWL4m3/AO/axgYUaFXbg4u0eZKthxME+J3KI3GNGodHJpWhWzz5NLsq1hi8DxVSw7GfUJ572bXlKuognSAipLsR7lwwfwzvdSKA2CZp4cxy9lcQLSSeEIqS6Ekn2KhrhsrlvGU414tYSOV1z6c33QcjkgNCje57u6I/KPlBnmoeCLQPEiUOhV73DggrAwgIt9Fy5hvouViZ857Mog5iXO+d2hgfMeC26LZEarN7INna/O7+4rZpPjY+n6Ke+kV2JsoyixpmL8eqriY1LZ+wmmmTEAdUri2OzQADwvH0Xb7QyhTDYRpLQQBHonqTmgQ4geIHus7DZssOgXsGmUbD4a8udmZGj2g34gwuGbfoaq12DQh3EAhKCpTNu9J2tHmms9Nos0Nm1mxMJcvYBM72XJfQN32SGU4/MHTodPTxVRUgwAD4n9FSpiSLxInYK34prhdjo8PZdT7Oteya9a2WYdxG3SbeaTY6AczucmBbwVi15nKMw5uLT4gUz7o9ItYO/M8ACfWAmVJAf6ioxgmBUA915mlgK2JzuqMEtJDajiWzBIgNi4Nr7cV6etjaTrNsZ3F/0VKxlhBFiOkcxA906/QR57EMPnzND6FMCblrdIG0EwVqOgtsNeOo8Fk9nGHyaktv3SS7Xw2WtUqNLdRrO4910uRYS+xmhQloIMG8iR9B9VZ9KLzpG7rLKxWZoOWuQPytAF+PeKF2eap7xc4kagkQPLVK0+im9XTNunUzHXbQiR6QUxTGUn5TzAPsSUs0iLtPXb3VXOf+Voc3Y5tfCPqsqSs2OTUPr9n/ACbGGqgjzV6uIt8pPQErLwLXkS4BpBsBJEc1oPFU3mn5H9U1JdmeUm+EyMO/NPdI6iCmTUAHy34wSPEoNWq+wDWE8QSP1R6JOWXDyupyp5DFtYM6vjrwTF9mGPRNMoGQC5x000RTl1m/BDq4oMuZ0BsCbbaCyopuqSEcVy2Xc9+XLEGZ1b9VlV6tfN3WkkGPnEf8hCPS7VpPcA18uJ0II9x0TowTKneIaD/MDBPiE8XTySkrWBfD46q4H4jcpHC6pUB1uiYzAPZ8lSbaEyPM3UMpuygEgneNuk6Ki9iW+A3ZlWXAOJAOhjdcupNbH6fquXN2FI8V2RSqlpylsZ3R5nkt3CPqNHeaD0EFYXYvaIYCCPzuvP8AUV6Cj24G3YWzFwQfQhZ3ZsSQti8UQZ+E86fKCfZQxrnfNSdFpjXxWg7tjNfug+KXd2plaQATI/K6PULk/o5quxLG1AyDTpVL6yAB4X6I+AxLniMpkapahjfnMm9oebCL2O+qrS7TFOQDE8IIVknXBFtYt0a9JpM5m9JH3Cl9Fp4eQSOF7Sk5gdbeKa+OXiQADzMpMofFYFsUy8T4blIUZaZDqnQwQfMexWyKbokhvUBBNZov3gOIa6P7Uyl0I/YAYsb28kaljCdASFJY2rfMY8R6FJ4jC0GnvOniC4xr5JkkxXNodY9jj8t+NkLGVGAFpgWg3G44FXwbaTvkFtiAAPAhVxXZtN35ZPW/rZDC5ObtYMdlBgdmZVDSRB7jdPKPRHxGXJA7zj+awJ9FB7GAMjOJtOZphOYXBBgjMSOcKm5E1F9mc7scPHffUiLDMP0T2BwLWT8MFtoNzHgDaVXFdm06liJPEGPQKzcCWgDK8gcHn6xKDaXIKrhD3wnU5Lw88on0CGKwdbI4aG4I4cFb4ThoCeVreXgr4Wu/Qsdf+YiBw5qbW7kspbVh/wA1/BLe1mghgzzMbnlv+qZxALrtc5vCCY0icuisyjLT+UxrZApUarHQXte3eWw7wiyV0naBlqmHd8UfKGuAGpN53tEeqCzE1nENLBl3PDjBDvomy9rR3i3xIQzj6REGo23A/ukuxmkuwj8K06tt1KthWtbYb7FxN9oBQaXwn/mzcmu99VDcHSB+XXiTKN9WCu0l+pqMAm8GOnmlaxpiwBBP8oPuPu6DTY1t2wONvqqfj6LD3yAf6pHuIXLOBZYVkue+DF7WDmgeoK59Q5RoXcGnnudFb8Q14zNIcP6Yj0RXNEADWRG3XrsrpIjuY1h6EDvRN+ihThmHNAuOMFcptlkj5RSpPy1HNkw91srjPeOkDkU+KTw0lrXyJAtqYtHLmqYOu5oqZSR/uO9yi1MU+JzO04lBNlkkCwOfMc+fUwMhvaRfY6jqFp/Ae+Ghr7mPlt8s97gNutlXCVnEXJPimX4p7WOLXEEC10NzG2oXoYD4mb4oyljsrgTEGBHgZEcZXDAtoyXPp5RUAILSYbA1vrfVUwtUvBzku633R2DVNkCoZqvaHtpuAaHfKWiRxXOofDynMXSYOXQcPRCw99eaBXrubWa1pgHbxSMZI9JSz5RYjqLqpMolSoWkAExAMTyTGEpB0yJuPqhlZJ2ngz6j3H5YkfzWB8UmK1Z1vhNjgXTPpZegpYZonujb6qfhBodAAhpPjCZT9IXZ7ZlNYAIiOQ08lJeBr9VGMcQ4QgVnmfFFr2JvXQZldrzDTfog1ezKjjaqA2dBTGb/ALE/RGq1C1kixTHY9YvAzGf8ngmX0Tcr5EauHqCcrWmNCXG/gAr0MVidHsbH/lPlK9A6i2QIt+xWDjnlr4FhmUtr1MFXOMMhfxDomDGkePABVZiw6AWuE8Qf3RsILkbAkDzV6/dNuXP3WZbotxs0uMJJSoX/ABYHygOM3vB8DBCJRedXsy8O9MjrCdebEwPIJbFOMC58+SdSd0BRxfXopVAMZvayE/DUwPlaeUfWE7UaLJIajr9UydC7QdKmQZYxjSdfsQifCqSJcAOmvjCeoMFrbq2IsbJlMRwEKoMjK4eKuLiHtB4giR5Kzh3ldjAQi5UdssDT7LyEmmwNkXy2HjsPBNUWOa2QBIEXMj0TGW0IdSzUu98BemkJ0+1KzZD6RsPmaZH/AF/dcm2GI5rkHOhlpn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10" descr="data:image/jpeg;base64,/9j/4AAQSkZJRgABAQAAAQABAAD/2wCEAAkGBxQTEhUUEhQWFhUXGBoYFxcXFxgdFxgdGhgYHBccFxcaHSggGBolHBcUITEiJSkrLi4uFx8zODMsNygtLisBCgoKDg0OGxAQGywkICQsLCwsLCwsLCw0LCwsLCwsLCwsNCwsLCwsLCwsLCwsLCwsLCwsLCwsLCwsLCwsLCwsLP/AABEIAMsA+AMBIgACEQEDEQH/xAAbAAACAwEBAQAAAAAAAAAAAAADBAECBQAGB//EADwQAAEDAgQDBgQEBQQCAwAAAAEAAhEDIQQSMUFRYXEFIoGRobETMsHwFELR4QZSYrLxFSOCknKiM0NT/8QAGgEAAwEBAQEAAAAAAAAAAAAAAQIDBAAFBv/EAC4RAAICAQQCAgAFAgcAAAAAAAABAhEhAxIxQRNRBGEiMnGBoRQjM0JSscHR8P/aAAwDAQACEQMRAD8AzML2RQrOqVH5y59R7j/uVIEvcYABTjuxsM2QKckRALnmesu6LI7IxbiXtFoe73K9JhqsCGNHN2v2Vgk528m6MIKKwCo9hUhBdTbJ0Bkjxn2Wi3s6kwgZKcnYAfY/ZL1MRIkk26z97oNEk8jvx/ZDPsKX0bTqTGX7pceA08YQ3V53KrQoWkkDqq0mkuOhG0IpWB2i7qsaz5mFb/UdmkoGJp5iO767eGt0ZoANhpwVkklgnTbyCq4p7jqUHI9x1J8VoOxDRaw9/NK/jAHcht1G6Vbmx2oJclThzHecfNWZTAvJQ62Nkz7xbqrCr9/oi1Ksgjs6C1Kgi0+JUsq8yksZWjS6rTxItEpFpSZXyxWDYZU8PGSuOI6lJ0XE/unKTd/YIPSYVqxONYk7geSPTrWjWeqXdH+T9FBqnj5IbKH3L0OB9SLSPEIUum7vVDDHHRS6iZMzHLddx2cvxYogVjKYoydXQlRSGwUvqRolpchbrCNBmJy/mKEe0TsY8UlEm+iLSochKdxxySUlfAyMQXaEnzTGDB304+XBUoNPinWsO8KdqObHeVSQN1WCRErjX4MPkmBWDfzAeCFWxTCNZKD1ZPhE/GlyxF4M5tJ22Q6tESBJk80U8D5KadccJPmtGlKT5I60IJYJ+GQIzu8x97LkFz52XK1MhR8/7CwU543e/wDuK9DWw2Tug35eyyv4bqENdGznRy7xkrZwrzmJd5nXwWaSbZrg6QrViADYt0toUbD0zB0PsLJPEVRUNQyAGuve8a/qow+KzQGwWx8x18Ey0mw+WK5Hwy/zW4ozGAKtBwIlp0VquIaGkxJ6/RPHSk8Cy1Y8lpJiNNylfxgDZFzJngg4H82ZxvJ+/bxSLnOc9waDk1nZa46O1mOeruVh6mLLr7blRRp5myZQ4bEbcpPsr9nVw1oDgZm1jH3qrSSUbohGVyqwlGm6TtB1PQFHLZ1dPRcHyXAjXKR5fsrtBv3R6qLcS8VIrDBtPVT8eLta0eE+6I1h4AKXU5souaRVabYSninneOgA9lZt4kklDp0tRre0BGZTKzas3dJmzR041dBhheJA8f3R6NNg3kpZlIniiChGyi032XTSCPxA6ef6oH4iTqfEq9Wla58rpcsANj6IxgCUxgVOU8zKgxuoZEW9VeOIlOopdCSb9hMHUZBm1/Eoji3YFCpi+iZZfgi42T3KIKriy0d3X1VRjHnY9EyYjS/FCzHoqKMUuCcnJvkWfXdPy+qgO/pI8Sm3VVTMnTrhEnC+WQKvVVLn9B97qzndAhucqKF5ElJrFkZzsJK5VLiFKqook5Hkf4frEMO3ed7lbOHOt7leX7LqRmaSZD3A8ocQZ8itf8axti/yU/E3wVU0lkRNHvOGxdfmZJ18StfBYSTtAHEDyWRicWCe7Oszx6BalCmcrQXDMZWpQwZty3NnYh+U5R480F47pvPDrdEr0Q14EyNz9BxKWqE6QI4G8rTpwSWDLqybeR/D0+7E3QalfNH5W6BdQxWodBnWOeseaJjcNkaIiTwuRyPNK41LIyacfwsDTrgTPuR7Jjs5gcTAkg6ZyBG1t1kubbxPupwrspnT73XaujujgTR1nGSvg9A94a8kRMAH76FW+PZYIxLi42vbf9VoUb2nhx36BYZ6DjyelDXUuBxlXZTIFyqMwbtzH/H9YRPwTN3uPQD9VLw2UWrQanVA6JmnWEGwWbUptGk+P7IAqlWXxHJZEfylHg3aVVvH76KTjWBefL3fZQ5dun/oY9sm/ny9G/ice0thp18/ZJvrCLXP3wWOSeaPTceKZfCghX86cjQoVjuE1+IEc1mU3EK8FFfGiL/USZotqzuisqFZbJTNI8UXoJHR1m+Rw11UVUq56r8ZKtEd6oz+IVTiTNgEsavJDLyT+67wg8o0cROquaiQaitdHNctMVzsMaq5BAJ2K5NtQFI8X2eC51VzjLnVKjibfmeSTA5mbJt1KBLhqfvyWLgqxJft33f3FatXFy0ADRDT3HajjQ58RuZunl7eafZVaCCZjisKm0yH3iYHDmmTWBFlSUX0LpzXZuYqvTDZbrrdYVWrMuJV8S6WG58Nb89kGg2YAvxV9FUrZl+U7lSNns/BwWudB3AsfPmiY3e+uh2lUwhygAax9wh4gOJOvX9QVncnKRrjFQhSQpSqWjLN/K6q4jgoM35GF1J4mHTGy08GOrdBsNapMfl4cdE/TxkEnS3BZ+bvW4apgNE3UJq3k0wwsexwYnNfMpc7mk6Te8BEWP0RTSSrkq+C5Kq2kFdrdkPMJ5K8TPKkVc6+qNRagOg8kzhWhGROOWVLBMKzApqM3CpQY6SXeHQT+pWJS1/NVfhPXel8T+j33/c9fv8A7UFlFaVQBXAW6jyrJJ5K0q9MABQ4IUEoVekPJUIUU2khcwoJVqgJc4kfYVKtI78D9EKrRiOf6JXE7cw1OsCiPfCQ+GZlS4neUNh25mh8TmuSLCoTbEdvPGdmkZ3D+p89c5WqXBzsugjbdYOCrEPf/wCbx/7laNOqQZ5fopQi0rHc1x9mpiKkNAEACw46INavYaXvZKfGc7XRRlkCTsm2h35dGwzEsjVBovHxT0sPvoVn02DiiUnw6R92TLSxgV62VaNlmIhXGJusoHn6o7GAxcorSRz1n6Cvq3dOxzeiGCHCfNDeyZCrS4K3jM+8M54Dhltb/MqzK5n9PFCNL5bhQ8ibGbLnpg8jHm1wRI1vbyTJqLKY4DwCJ+JukejkqvkYyaTSoDAUjSxhBuiPxpOkBFacjnqwHadITNyOCK6pl84WSzFuFpsr4jE5svI3Rem7yL5Y1g0iSpLpSAxXJFbixwR8bB5UXxmJLC2BbfimWVgRIKRruDh4/RLYapllp29tk23Ankpm2KokXRGV2yRwWTQrSGmJ+iJmlxvaEFAPlNYuBBjghNfASDXn+b0XOd/VHgu8YfKM4h8jkl8RV05KKgdsZS9STqg4Hbyrszr6Dbn+yocS8aiQihruqFWFkUibvkLTeSuVKLZAXINBTdHicJTOaobf/I/f+s+S0aTOaRwlM5qsf/o86f1FN0p4/duSzR4NTv0NNA2CJRcBEiVAwhy5pBgXi6iiwC49V36D07yMNYBf0Q3QDMeE+qZotn8oPOUZtJrScwLYAkA6TPmqRYs4idGkfmiB0Pur5jaExiMU0iBPj92Sz6gMADkPvdUjF9kpyX+VnGrBlDNQqrjxt1UzdXwZsljUKhpRPhGJymOiq1nghaDTDtpyNirtpmVfs2jBzSbclpvqnZRlOnReGlatmc3A1HaN31Uvwjmi61KRLuSx8Q4yRO6eGpudC6mkoqycoV6zIA1nXklmuUF6oyKpD/xYbxsNR5oWJr3EeP1+qC2qTuqvPFKkM5YGKtTe0cuqtiQLPaRb1Sr6q4vtGyZIWUkaPZh7uscPsqHVAypAFoueqzqHdGpIRPioqIHPCRoPB2hBLXcQhNxFlX40ruAtphXE7n1VZ5qnxhuF34gcEsmzoqIei60WKIW8fFKl3JXZVSNFE0NDRcl2vKlChrPNdmU5dUESS53o7VOMrNa5scD+XmNt13YQ77yP5nf3JutQcK7crpOVxkjmLLDFmy8Bq1OG3bsbiPZJ5WQImU3jqoA7xvsLTqNLJD8QC35mzwyj0KpBNg1JJMOxmv6oVZ7g6OI043sqU8SdAQBPAQnfhTBESBM7KtuMsiJRnHAlFkfs6iTUBg73gxYGPooLIGu7dtNVpjtOGWc2YuOGug8lSUpNUjOoxTt9GTi6xLryTA/QIdM34eKu98uzGZI1UUwJVuiGW8DdMEi5sUz8NoLYh2mu+uttNPRCpQYAB6fYV61OSMrS2eYI2UJfmNUFUfY5hKbZdaDO33pZMPpJXC0y1zhtaDHXh1TZes8uTVH8pUNjdI18PeQbG6ecJEXCTq0yNVTTZLVjYr8A8Pb6KBR5BMfDm490NrxudOGvkrWZpRykScFzvwmyE/CPOgHmmqZYdJ8QQjNM/L6gRyg6rI/lPdtiv+DcvgrZuk6/TJjmk4a/fkocLaj1WnVoZrGx5KG9kmJ7sX3v5Sti1KPOlo5pGYasBcXpup2U6e7a/FSez3iLzP1+wu8gPFjgVm1yFen1HmtBnZJIu1Uf2SdhKHkO8YoCV08QmfwD27QpGHPVDcdtFc/PVXY4o78E/XKfVD+C/wDlK7cHayKZJK5Gp0+RHKPqpQsNMxuyROYaHO/Qx+YrSOGcXgh2g3vqRuVl9l1hOWPzvl3DvugRutiliTMWceI1/bosajKj0N0ewXaPZ7nRESOO/iFmf6Y/kPH9lqVMcSY+WLHqqiqSY1PNXhOcFROenpzdmacA4CbeaaoS1upEDjKeOHnXRWq4Tunp/hdLUcuTo6cYK0LOGd4DnjY6EaSYPBBeyQSSBF4IM84tqsrt3tFsfCiR3Zc1wzAg94EbG26SZ2v38xzltrGCYFrc9+aaE6Jakd3Zr0jIBbcbdEVrRBkmeEe915uh2o5rpYYuba26L0XZWKbVBmcwu61iJ1mVV6iZKOnTNn8TNMACzbCdeKo0vB023IXENdT7mrTfXwnwXPL6ZBLDUuAIIvIOjTp57KCkqNTTv/oaw9Z0mRB66o/xOiEysJgtIOUG+sWsY3EwhVmuJsY8EmGyltIbbVQcQ6dl1OlAHeUk8EVQrsXGWYOnqrfBZMh2nFUfQzHvHyVqeDbz8Vbrkhly4LxxDQOMqwaWj5htwn1C6lRa12ht18Oadqtk91tt+G3Xz1XjajUNTMmfSaaeppWorC92JmrI1nqnMNRkfouq0cpsfqj4NxFg4eK9JPGDwZLOSrqLR76KWUwLjjzRntdvBQ6kCwREyFcdgVxP+VNJobDvdMPqSEGwUK1abSLmeWnqEZmDZGw9lIpg7KHvjQlLf2Cvoiph2iwIPhHuqfhxyVXjNzKYpYUN1cAmTOogsaBpdcpc0g6Lk6FZ8zpuID2xBzuG82deeH7LXpUsk8cvlosunS7j3A3l3h3lquOeqJ+wApR/KireQYLQQ4gn76pyjiWZrAi3+FByg6SJ8LHRAxFOTYQfs+yfDOba4HSBrspYwGZ2I9v8pemxzRYSj0QYJhBhr2LYjsShVLiWXMEuDjJ48ktif4Zp/wD1gC24LiehJEFbFJhaRl13n9UQHjb7/ZJbsdRi0eWH8MPDi4VQAdC0EEm8ggxl9U/gyGjLI52yknnzWzlpfnaDz5oFPAB7jlFuJ2I4KqaSyScM4IoUu7lPdJvI/wAK1VgaRBcTI1cT7putgy1jYIkefnwSrDJAOvBSTs0NUg7Ie4SCDGsWtz8VTtWqyi1pdmOZzW2ie8dem6aovjUELyv8aVQ74dVj82R4bkm03JOvENb4HggrvB0mtr9nqG0IUmgBr7pP/Us9Y0BqGZiZGswW9bymQ0ord2C49AC0ApitWMXBPOPqqBgBlO1aloBB9/3TuRNRyZ1Jrt7j+pwHqiEukQIj+UzPRHpHvg7TxOm/2Exi4iWAxPIedrrzZv8Au8Hsw/wfzZoXaHHUa8URtI8AuDzCYw7nHUrdvo8twsDB3Vm0ZuP3Rsp5eqp+H5rvImL46KtaZ1KYzTshEETeBr9wop4wGAPvzRyybSQ3UtAJQHgFMsgjn1BVI3S2K0DpmNI87oxk6nzVvhU4m884Q8kmRsimCgxi3qQVyq2TwXKm4Sj552RTnPb87v7itfD4fvFxjks3sgHv8M7v7itaiUkXgeRFXC2gC8yqMoENcSL2A+vgmGm6rinuaJAGm5I9gVzkMl2RSmDI2TuGoBwssZuPfHySTwJ94W1hGnKJ8fsINMfenwGFAA/5UYjDZrFLV2OuWZhbXNYeBUUa7i2C5zXcYbe+wiNLI0/Yu76Fcb2WIkNJO+UwfcI2DpikzVzp/LJdl5DVUc2oNKhdw7rQfdVoFxJmZ5wneY5YFalaVE1sbSB77b8xCj4zHcuG22xR6rMwg/Tms+thnflaSdjZTTXBSnywf8Qdp5MLUlxBcMrSLmTt5TdfL31AD+y+jv7NfUtVaSAZiPdeZ7e7IyVmsp07OvYkm9rgnu3TIR+2YuGx72ulj3NdxBIPNNUMRUJ+d4J/qN+t+q08V2DSEBlUGpF2xaeAd14pjsr+HXF3+4C0DQggyeHTVMJzhHs8G4NpsDnS8NaDJBMxeVNXE3AAB0+9LpajAIaHNJ8PS6bFPLtfkJSTcYq2X01KUkolKtR5Mi/ImAOdoVsNQc5xkjp+yYBL7TH/AAA95VnVOBAPTZYlL/Sj0dWL4m3/AO/axgYUaFXbg4u0eZKthxME+J3KI3GNGodHJpWhWzz5NLsq1hi8DxVSw7GfUJ572bXlKuognSAipLsR7lwwfwzvdSKA2CZp4cxy9lcQLSSeEIqS6Ekn2KhrhsrlvGU414tYSOV1z6c33QcjkgNCje57u6I/KPlBnmoeCLQPEiUOhV73DggrAwgIt9Fy5hvouViZ857Mog5iXO+d2hgfMeC26LZEarN7INna/O7+4rZpPjY+n6Ke+kV2JsoyixpmL8eqriY1LZ+wmmmTEAdUri2OzQADwvH0Xb7QyhTDYRpLQQBHonqTmgQ4geIHus7DZssOgXsGmUbD4a8udmZGj2g34gwuGbfoaq12DQh3EAhKCpTNu9J2tHmms9Nos0Nm1mxMJcvYBM72XJfQN32SGU4/MHTodPTxVRUgwAD4n9FSpiSLxInYK34prhdjo8PZdT7Oteya9a2WYdxG3SbeaTY6AczucmBbwVi15nKMw5uLT4gUz7o9ItYO/M8ACfWAmVJAf6ioxgmBUA915mlgK2JzuqMEtJDajiWzBIgNi4Nr7cV6etjaTrNsZ3F/0VKxlhBFiOkcxA906/QR57EMPnzND6FMCblrdIG0EwVqOgtsNeOo8Fk9nGHyaktv3SS7Xw2WtUqNLdRrO4910uRYS+xmhQloIMG8iR9B9VZ9KLzpG7rLKxWZoOWuQPytAF+PeKF2eap7xc4kagkQPLVK0+im9XTNunUzHXbQiR6QUxTGUn5TzAPsSUs0iLtPXb3VXOf+Voc3Y5tfCPqsqSs2OTUPr9n/ACbGGqgjzV6uIt8pPQErLwLXkS4BpBsBJEc1oPFU3mn5H9U1JdmeUm+EyMO/NPdI6iCmTUAHy34wSPEoNWq+wDWE8QSP1R6JOWXDyupyp5DFtYM6vjrwTF9mGPRNMoGQC5x000RTl1m/BDq4oMuZ0BsCbbaCyopuqSEcVy2Xc9+XLEGZ1b9VlV6tfN3WkkGPnEf8hCPS7VpPcA18uJ0II9x0TowTKneIaD/MDBPiE8XTySkrWBfD46q4H4jcpHC6pUB1uiYzAPZ8lSbaEyPM3UMpuygEgneNuk6Ki9iW+A3ZlWXAOJAOhjdcupNbH6fquXN2FI8V2RSqlpylsZ3R5nkt3CPqNHeaD0EFYXYvaIYCCPzuvP8AUV6Cj24G3YWzFwQfQhZ3ZsSQti8UQZ+E86fKCfZQxrnfNSdFpjXxWg7tjNfug+KXd2plaQATI/K6PULk/o5quxLG1AyDTpVL6yAB4X6I+AxLniMpkapahjfnMm9oebCL2O+qrS7TFOQDE8IIVknXBFtYt0a9JpM5m9JH3Cl9Fp4eQSOF7Sk5gdbeKa+OXiQADzMpMofFYFsUy8T4blIUZaZDqnQwQfMexWyKbokhvUBBNZov3gOIa6P7Uyl0I/YAYsb28kaljCdASFJY2rfMY8R6FJ4jC0GnvOniC4xr5JkkxXNodY9jj8t+NkLGVGAFpgWg3G44FXwbaTvkFtiAAPAhVxXZtN35ZPW/rZDC5ObtYMdlBgdmZVDSRB7jdPKPRHxGXJA7zj+awJ9FB7GAMjOJtOZphOYXBBgjMSOcKm5E1F9mc7scPHffUiLDMP0T2BwLWT8MFtoNzHgDaVXFdm06liJPEGPQKzcCWgDK8gcHn6xKDaXIKrhD3wnU5Lw88on0CGKwdbI4aG4I4cFb4ThoCeVreXgr4Wu/Qsdf+YiBw5qbW7kspbVh/wA1/BLe1mghgzzMbnlv+qZxALrtc5vCCY0icuisyjLT+UxrZApUarHQXte3eWw7wiyV0naBlqmHd8UfKGuAGpN53tEeqCzE1nENLBl3PDjBDvomy9rR3i3xIQzj6REGo23A/ukuxmkuwj8K06tt1KthWtbYb7FxN9oBQaXwn/mzcmu99VDcHSB+XXiTKN9WCu0l+pqMAm8GOnmlaxpiwBBP8oPuPu6DTY1t2wONvqqfj6LD3yAf6pHuIXLOBZYVkue+DF7WDmgeoK59Q5RoXcGnnudFb8Q14zNIcP6Yj0RXNEADWRG3XrsrpIjuY1h6EDvRN+ihThmHNAuOMFcptlkj5RSpPy1HNkw91srjPeOkDkU+KTw0lrXyJAtqYtHLmqYOu5oqZSR/uO9yi1MU+JzO04lBNlkkCwOfMc+fUwMhvaRfY6jqFp/Ae+Ghr7mPlt8s97gNutlXCVnEXJPimX4p7WOLXEEC10NzG2oXoYD4mb4oyljsrgTEGBHgZEcZXDAtoyXPp5RUAILSYbA1vrfVUwtUvBzku633R2DVNkCoZqvaHtpuAaHfKWiRxXOofDynMXSYOXQcPRCw99eaBXrubWa1pgHbxSMZI9JSz5RYjqLqpMolSoWkAExAMTyTGEpB0yJuPqhlZJ2ngz6j3H5YkfzWB8UmK1Z1vhNjgXTPpZegpYZonujb6qfhBodAAhpPjCZT9IXZ7ZlNYAIiOQ08lJeBr9VGMcQ4QgVnmfFFr2JvXQZldrzDTfog1ezKjjaqA2dBTGb/ALE/RGq1C1kixTHY9YvAzGf8ngmX0Tcr5EauHqCcrWmNCXG/gAr0MVidHsbH/lPlK9A6i2QIt+xWDjnlr4FhmUtr1MFXOMMhfxDomDGkePABVZiw6AWuE8Qf3RsILkbAkDzV6/dNuXP3WZbotxs0uMJJSoX/ABYHygOM3vB8DBCJRedXsy8O9MjrCdebEwPIJbFOMC58+SdSd0BRxfXopVAMZvayE/DUwPlaeUfWE7UaLJIajr9UydC7QdKmQZYxjSdfsQifCqSJcAOmvjCeoMFrbq2IsbJlMRwEKoMjK4eKuLiHtB4giR5Kzh3ldjAQi5UdssDT7LyEmmwNkXy2HjsPBNUWOa2QBIEXMj0TGW0IdSzUu98BemkJ0+1KzZD6RsPmaZH/AF/dcm2GI5rkHOhlpn//2Q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36" name="Picture 12" descr="http://totallyhistory.com/wp-content/uploads/2012/07/impression-sunrise-claude-monet-19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600200"/>
            <a:ext cx="4191000" cy="343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64997" y="5257800"/>
            <a:ext cx="6236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Berlin Sans FB" panose="020E0602020502020306" pitchFamily="34" charset="0"/>
              </a:rPr>
              <a:t>Impression, Sunrise </a:t>
            </a:r>
            <a:r>
              <a:rPr lang="en-US" dirty="0" smtClean="0">
                <a:latin typeface="Berlin Sans FB" panose="020E0602020502020306" pitchFamily="34" charset="0"/>
              </a:rPr>
              <a:t>is a painting by Claude Monet that gave rise</a:t>
            </a:r>
          </a:p>
          <a:p>
            <a:r>
              <a:rPr lang="en-US" dirty="0">
                <a:latin typeface="Berlin Sans FB" panose="020E0602020502020306" pitchFamily="34" charset="0"/>
              </a:rPr>
              <a:t>t</a:t>
            </a:r>
            <a:r>
              <a:rPr lang="en-US" dirty="0" smtClean="0">
                <a:latin typeface="Berlin Sans FB" panose="020E0602020502020306" pitchFamily="34" charset="0"/>
              </a:rPr>
              <a:t>o the name of the Impressionist movement.</a:t>
            </a:r>
            <a:endParaRPr lang="en-US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4332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commons/thumb/4/42/Berthe_Morisot%2C_Le_berceau_%28The_Cradle%29%2C_1872.jpg/640px-Berthe_Morisot%2C_Le_berceau_%28The_Cradle%29%2C_18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199" y="1614638"/>
            <a:ext cx="3684675" cy="453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00005" y="6253031"/>
            <a:ext cx="3171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Berlin Sans FB" panose="020E0602020502020306" pitchFamily="34" charset="0"/>
              </a:rPr>
              <a:t>The Cradle </a:t>
            </a:r>
            <a:r>
              <a:rPr lang="en-US" dirty="0" smtClean="0">
                <a:latin typeface="Berlin Sans FB" panose="020E0602020502020306" pitchFamily="34" charset="0"/>
              </a:rPr>
              <a:t>Berthe Morisot 1872 </a:t>
            </a:r>
            <a:endParaRPr lang="en-US" i="1" dirty="0">
              <a:latin typeface="Berlin Sans FB" panose="020E0602020502020306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6187" y="228600"/>
            <a:ext cx="725871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Berlin Sans FB" panose="020E0602020502020306" pitchFamily="34" charset="0"/>
              </a:rPr>
              <a:t>Berthe Morisot</a:t>
            </a:r>
          </a:p>
          <a:p>
            <a:pPr algn="ctr"/>
            <a:r>
              <a:rPr lang="en-US" b="1" dirty="0" smtClean="0">
                <a:latin typeface="Berlin Sans FB" panose="020E0602020502020306" pitchFamily="34" charset="0"/>
              </a:rPr>
              <a:t>(1841 – 1895)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>
                <a:latin typeface="Berlin Sans FB" panose="020E0602020502020306" pitchFamily="34" charset="0"/>
              </a:rPr>
              <a:t>Her paintings reflect 19</a:t>
            </a:r>
            <a:r>
              <a:rPr lang="en-US" baseline="30000" dirty="0" smtClean="0">
                <a:latin typeface="Berlin Sans FB" panose="020E0602020502020306" pitchFamily="34" charset="0"/>
              </a:rPr>
              <a:t>th</a:t>
            </a:r>
            <a:r>
              <a:rPr lang="en-US" dirty="0" smtClean="0">
                <a:latin typeface="Berlin Sans FB" panose="020E0602020502020306" pitchFamily="34" charset="0"/>
              </a:rPr>
              <a:t> century cultural restrictions of class and gender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>
                <a:latin typeface="Berlin Sans FB" panose="020E0602020502020306" pitchFamily="34" charset="0"/>
              </a:rPr>
              <a:t>Focused on domestic life and portraits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b="1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7497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s5.wikiart.org/images/edouard-manet/boating-18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9" y="2133600"/>
            <a:ext cx="5432425" cy="406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00400" y="6310782"/>
            <a:ext cx="3010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Berlin Sans FB" panose="020E0602020502020306" pitchFamily="34" charset="0"/>
              </a:rPr>
              <a:t>Boating  </a:t>
            </a:r>
            <a:r>
              <a:rPr lang="en-US" dirty="0" smtClean="0">
                <a:latin typeface="Berlin Sans FB" panose="020E0602020502020306" pitchFamily="34" charset="0"/>
              </a:rPr>
              <a:t>Edouard Manet 1874</a:t>
            </a:r>
            <a:endParaRPr lang="en-US" i="1" dirty="0">
              <a:latin typeface="Berlin Sans FB" panose="020E0602020502020306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533400"/>
            <a:ext cx="66207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Berlin Sans FB" panose="020E0602020502020306" pitchFamily="34" charset="0"/>
              </a:rPr>
              <a:t>Edouard Manet</a:t>
            </a:r>
          </a:p>
          <a:p>
            <a:pPr algn="ctr"/>
            <a:r>
              <a:rPr lang="en-US" b="1" dirty="0" smtClean="0">
                <a:latin typeface="Berlin Sans FB" panose="020E0602020502020306" pitchFamily="34" charset="0"/>
              </a:rPr>
              <a:t>(1832 – 1883)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>
                <a:latin typeface="Berlin Sans FB" panose="020E0602020502020306" pitchFamily="34" charset="0"/>
              </a:rPr>
              <a:t>His painting </a:t>
            </a:r>
            <a:r>
              <a:rPr lang="en-US" i="1" dirty="0" smtClean="0">
                <a:latin typeface="Berlin Sans FB" panose="020E0602020502020306" pitchFamily="34" charset="0"/>
              </a:rPr>
              <a:t>Luncheon on the Grass </a:t>
            </a:r>
            <a:r>
              <a:rPr lang="en-US" dirty="0" smtClean="0">
                <a:latin typeface="Berlin Sans FB" panose="020E0602020502020306" pitchFamily="34" charset="0"/>
              </a:rPr>
              <a:t> helped inspire Impressionism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>
                <a:latin typeface="Berlin Sans FB" panose="020E0602020502020306" pitchFamily="34" charset="0"/>
              </a:rPr>
              <a:t>He painted the social life in 19</a:t>
            </a:r>
            <a:r>
              <a:rPr lang="en-US" baseline="30000" dirty="0" smtClean="0">
                <a:latin typeface="Berlin Sans FB" panose="020E0602020502020306" pitchFamily="34" charset="0"/>
              </a:rPr>
              <a:t>th</a:t>
            </a:r>
            <a:r>
              <a:rPr lang="en-US" dirty="0" smtClean="0">
                <a:latin typeface="Berlin Sans FB" panose="020E0602020502020306" pitchFamily="34" charset="0"/>
              </a:rPr>
              <a:t> century Paris</a:t>
            </a:r>
            <a:endParaRPr lang="en-US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0453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maeducatorblog.files.wordpress.com/2012/01/sleepy-baby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410" y="1905000"/>
            <a:ext cx="3392615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20016" y="6248400"/>
            <a:ext cx="3151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Berlin Sans FB" panose="020E0602020502020306" pitchFamily="34" charset="0"/>
              </a:rPr>
              <a:t>Sleepy Baby  </a:t>
            </a:r>
            <a:r>
              <a:rPr lang="en-US" dirty="0" smtClean="0">
                <a:latin typeface="Berlin Sans FB" panose="020E0602020502020306" pitchFamily="34" charset="0"/>
              </a:rPr>
              <a:t>Mary Cassat 1910 </a:t>
            </a:r>
            <a:endParaRPr lang="en-US" i="1" dirty="0">
              <a:latin typeface="Berlin Sans FB" panose="020E0602020502020306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4990" y="304800"/>
            <a:ext cx="572945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Berlin Sans FB" panose="020E0602020502020306" pitchFamily="34" charset="0"/>
              </a:rPr>
              <a:t>Mary Cassatt</a:t>
            </a:r>
          </a:p>
          <a:p>
            <a:pPr algn="ctr"/>
            <a:r>
              <a:rPr lang="en-US" b="1" dirty="0" smtClean="0">
                <a:latin typeface="Berlin Sans FB" panose="020E0602020502020306" pitchFamily="34" charset="0"/>
              </a:rPr>
              <a:t>(1844 – 1926)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>
                <a:latin typeface="Berlin Sans FB" panose="020E0602020502020306" pitchFamily="34" charset="0"/>
              </a:rPr>
              <a:t>Most identified with subject matter of mother and child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>
                <a:latin typeface="Berlin Sans FB" panose="020E0602020502020306" pitchFamily="34" charset="0"/>
              </a:rPr>
              <a:t>Interested in gesture through immediate observation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>
                <a:latin typeface="Berlin Sans FB" panose="020E0602020502020306" pitchFamily="34" charset="0"/>
              </a:rPr>
              <a:t>Born in the United States</a:t>
            </a:r>
          </a:p>
        </p:txBody>
      </p:sp>
    </p:spTree>
    <p:extLst>
      <p:ext uri="{BB962C8B-B14F-4D97-AF65-F5344CB8AC3E}">
        <p14:creationId xmlns:p14="http://schemas.microsoft.com/office/powerpoint/2010/main" val="31092462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672" y="1219200"/>
            <a:ext cx="8486618" cy="35855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500" b="1" dirty="0" smtClean="0">
                <a:latin typeface="Berlin Sans FB" panose="020E0602020502020306" pitchFamily="34" charset="0"/>
              </a:rPr>
              <a:t>Post – Impressionist Painters</a:t>
            </a:r>
          </a:p>
          <a:p>
            <a:pPr algn="ctr"/>
            <a:r>
              <a:rPr lang="en-US" sz="2400" dirty="0" smtClean="0">
                <a:latin typeface="Berlin Sans FB" panose="020E0602020502020306" pitchFamily="34" charset="0"/>
              </a:rPr>
              <a:t>Extended Impressionism while rejecting its limitations</a:t>
            </a:r>
          </a:p>
          <a:p>
            <a:pPr algn="ctr"/>
            <a:endParaRPr lang="en-US" sz="2400" dirty="0" smtClean="0">
              <a:latin typeface="Berlin Sans FB" panose="020E0602020502020306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Berlin Sans FB" panose="020E0602020502020306" pitchFamily="34" charset="0"/>
              </a:rPr>
              <a:t>They were dissatisfied with the triviality of subject</a:t>
            </a:r>
          </a:p>
          <a:p>
            <a:pPr algn="ctr"/>
            <a:r>
              <a:rPr lang="en-US" sz="2400" dirty="0">
                <a:latin typeface="Berlin Sans FB" panose="020E0602020502020306" pitchFamily="34" charset="0"/>
              </a:rPr>
              <a:t>m</a:t>
            </a:r>
            <a:r>
              <a:rPr lang="en-US" sz="2400" dirty="0" smtClean="0">
                <a:latin typeface="Berlin Sans FB" panose="020E0602020502020306" pitchFamily="34" charset="0"/>
              </a:rPr>
              <a:t>atter and the loss of structure in Impressionist paintings.</a:t>
            </a:r>
          </a:p>
          <a:p>
            <a:pPr algn="ctr"/>
            <a:endParaRPr lang="en-US" sz="2400" dirty="0" smtClean="0">
              <a:latin typeface="Berlin Sans FB" panose="020E0602020502020306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Berlin Sans FB" panose="020E0602020502020306" pitchFamily="34" charset="0"/>
              </a:rPr>
              <a:t>They were not in agreement concerning a cohesive movement.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400" dirty="0" smtClean="0">
              <a:latin typeface="Berlin Sans FB" panose="020E0602020502020306" pitchFamily="34" charset="0"/>
            </a:endParaRPr>
          </a:p>
          <a:p>
            <a:pPr algn="ctr"/>
            <a:endParaRPr lang="en-US" sz="2400" b="1" dirty="0">
              <a:latin typeface="Berlin Sans FB" panose="020E0602020502020306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4191000"/>
            <a:ext cx="86588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Berlin Sans FB" panose="020E0602020502020306" pitchFamily="34" charset="0"/>
              </a:rPr>
              <a:t>“The </a:t>
            </a:r>
            <a:r>
              <a:rPr lang="en-US" sz="2400" dirty="0">
                <a:latin typeface="Berlin Sans FB" panose="020E0602020502020306" pitchFamily="34" charset="0"/>
              </a:rPr>
              <a:t>movement ushered in an era during which painting transcended its traditional role as a window onto the world and instead became a window into the artist's mind and soul</a:t>
            </a:r>
            <a:r>
              <a:rPr lang="en-US" sz="2400" dirty="0" smtClean="0">
                <a:latin typeface="Berlin Sans FB" panose="020E0602020502020306" pitchFamily="34" charset="0"/>
              </a:rPr>
              <a:t>.”</a:t>
            </a:r>
            <a:endParaRPr lang="en-US" sz="24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7613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commons/d/d0/Paul_Gauguin_1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188" y="2015691"/>
            <a:ext cx="4992687" cy="349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90188" y="5751094"/>
            <a:ext cx="5141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Berlin Sans FB" panose="020E0602020502020306" pitchFamily="34" charset="0"/>
              </a:rPr>
              <a:t>Tahitian Women on the Beach  </a:t>
            </a:r>
            <a:r>
              <a:rPr lang="en-US" dirty="0" smtClean="0">
                <a:latin typeface="Berlin Sans FB" panose="020E0602020502020306" pitchFamily="34" charset="0"/>
              </a:rPr>
              <a:t>Paul Gauguin 1892</a:t>
            </a:r>
            <a:endParaRPr lang="en-US" i="1" dirty="0">
              <a:latin typeface="Berlin Sans FB" panose="020E0602020502020306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97333" y="318436"/>
            <a:ext cx="537839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Berlin Sans FB" panose="020E0602020502020306" pitchFamily="34" charset="0"/>
              </a:rPr>
              <a:t>Paul Gauguin</a:t>
            </a:r>
          </a:p>
          <a:p>
            <a:pPr algn="ctr"/>
            <a:r>
              <a:rPr lang="en-US" b="1" dirty="0" smtClean="0">
                <a:latin typeface="Berlin Sans FB" panose="020E0602020502020306" pitchFamily="34" charset="0"/>
              </a:rPr>
              <a:t>(1848 – 1903)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>
                <a:latin typeface="Berlin Sans FB" panose="020E0602020502020306" pitchFamily="34" charset="0"/>
              </a:rPr>
              <a:t>Painted </a:t>
            </a:r>
            <a:r>
              <a:rPr lang="en-US" dirty="0" smtClean="0">
                <a:latin typeface="Berlin Sans FB" panose="020E0602020502020306" pitchFamily="34" charset="0"/>
              </a:rPr>
              <a:t>exaggerated </a:t>
            </a:r>
            <a:r>
              <a:rPr lang="en-US" dirty="0" smtClean="0">
                <a:latin typeface="Berlin Sans FB" panose="020E0602020502020306" pitchFamily="34" charset="0"/>
              </a:rPr>
              <a:t>body proportions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>
                <a:latin typeface="Berlin Sans FB" panose="020E0602020502020306" pitchFamily="34" charset="0"/>
              </a:rPr>
              <a:t>Painted using geometric designs and stark contrasts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>
                <a:latin typeface="Berlin Sans FB" panose="020E0602020502020306" pitchFamily="34" charset="0"/>
              </a:rPr>
              <a:t>Most famous for painting tropical island scenes</a:t>
            </a:r>
            <a:endParaRPr lang="en-US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5632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1.gstatic.com/images?q=tbn:ANd9GcQHMJnP3SWFbenNB3-RklucmsfAfx0pwPsSN6wFu-bRs2z4hWJ0m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509" y="2209800"/>
            <a:ext cx="5200650" cy="349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66800" y="5721498"/>
            <a:ext cx="6934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>
                <a:latin typeface="Berlin Sans FB" panose="020E0602020502020306" pitchFamily="34" charset="0"/>
              </a:rPr>
              <a:t>A Sunday Afternoon on the Island of La Grande </a:t>
            </a:r>
            <a:r>
              <a:rPr lang="en-US" sz="1600" i="1" dirty="0" smtClean="0">
                <a:latin typeface="Berlin Sans FB" panose="020E0602020502020306" pitchFamily="34" charset="0"/>
              </a:rPr>
              <a:t>Jatte</a:t>
            </a:r>
            <a:r>
              <a:rPr lang="en-US" sz="1600" i="1" dirty="0">
                <a:latin typeface="Berlin Sans FB" panose="020E0602020502020306" pitchFamily="34" charset="0"/>
              </a:rPr>
              <a:t> </a:t>
            </a:r>
            <a:r>
              <a:rPr lang="en-US" sz="1600" i="1" dirty="0" smtClean="0">
                <a:latin typeface="Berlin Sans FB" panose="020E0602020502020306" pitchFamily="34" charset="0"/>
              </a:rPr>
              <a:t> </a:t>
            </a:r>
            <a:r>
              <a:rPr lang="en-US" sz="1600" dirty="0" smtClean="0">
                <a:latin typeface="Berlin Sans FB" panose="020E0602020502020306" pitchFamily="34" charset="0"/>
              </a:rPr>
              <a:t>Georges Seurat</a:t>
            </a:r>
            <a:r>
              <a:rPr lang="en-US" sz="1600" i="1" dirty="0" smtClean="0">
                <a:latin typeface="Berlin Sans FB" panose="020E0602020502020306" pitchFamily="34" charset="0"/>
              </a:rPr>
              <a:t> 1884–1886</a:t>
            </a:r>
            <a:endParaRPr lang="en-US" sz="1600" dirty="0">
              <a:latin typeface="Berlin Sans FB" panose="020E0602020502020306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4291" y="619225"/>
            <a:ext cx="83792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Berlin Sans FB" panose="020E0602020502020306" pitchFamily="34" charset="0"/>
              </a:rPr>
              <a:t>Georges Seurat</a:t>
            </a:r>
          </a:p>
          <a:p>
            <a:pPr algn="ctr"/>
            <a:r>
              <a:rPr lang="en-US" b="1" dirty="0" smtClean="0">
                <a:latin typeface="Berlin Sans FB" panose="020E0602020502020306" pitchFamily="34" charset="0"/>
              </a:rPr>
              <a:t>(1859 – 1891)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>
                <a:latin typeface="Berlin Sans FB" panose="020E0602020502020306" pitchFamily="34" charset="0"/>
              </a:rPr>
              <a:t>Most famous for Post – Impressionist style of Pointillism (painting with dots of color)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>
                <a:latin typeface="Berlin Sans FB" panose="020E0602020502020306" pitchFamily="34" charset="0"/>
              </a:rPr>
              <a:t>Believed certain emotions could be provoked by using luminous colors</a:t>
            </a:r>
          </a:p>
        </p:txBody>
      </p:sp>
    </p:spTree>
    <p:extLst>
      <p:ext uri="{BB962C8B-B14F-4D97-AF65-F5344CB8AC3E}">
        <p14:creationId xmlns:p14="http://schemas.microsoft.com/office/powerpoint/2010/main" val="33563414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3.gstatic.com/images?q=tbn:ANd9GcSkv8xDS8rWKZZw6tKl2WfXEu8WPuKQzR0x5QY1xCDbfGcIwTN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743200"/>
            <a:ext cx="5135102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39862" y="6216134"/>
            <a:ext cx="4245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Berlin Sans FB" panose="020E0602020502020306" pitchFamily="34" charset="0"/>
              </a:rPr>
              <a:t>“The Starry Night”  </a:t>
            </a:r>
            <a:r>
              <a:rPr lang="en-US" dirty="0" smtClean="0">
                <a:latin typeface="Berlin Sans FB" panose="020E0602020502020306" pitchFamily="34" charset="0"/>
              </a:rPr>
              <a:t>Vincent Van Gogh 1889</a:t>
            </a:r>
            <a:endParaRPr lang="en-US" i="1" dirty="0">
              <a:latin typeface="Berlin Sans FB" panose="020E0602020502020306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0456" y="626444"/>
            <a:ext cx="590899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Berlin Sans FB" panose="020E0602020502020306" pitchFamily="34" charset="0"/>
              </a:rPr>
              <a:t>Vincent Van Gogh</a:t>
            </a:r>
          </a:p>
          <a:p>
            <a:pPr algn="ctr"/>
            <a:r>
              <a:rPr lang="en-US" b="1" dirty="0" smtClean="0">
                <a:latin typeface="Berlin Sans FB" panose="020E0602020502020306" pitchFamily="34" charset="0"/>
              </a:rPr>
              <a:t>( 1853 – 1890)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>
                <a:latin typeface="Berlin Sans FB" panose="020E0602020502020306" pitchFamily="34" charset="0"/>
              </a:rPr>
              <a:t>Was born in the Netherlands (Dutch)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>
                <a:latin typeface="Berlin Sans FB" panose="020E0602020502020306" pitchFamily="34" charset="0"/>
              </a:rPr>
              <a:t>Mental illness often interfered with his work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>
                <a:latin typeface="Berlin Sans FB" panose="020E0602020502020306" pitchFamily="34" charset="0"/>
              </a:rPr>
              <a:t>Most of his paintings share the characteristic of vivid color</a:t>
            </a:r>
            <a:endParaRPr lang="en-US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7451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UExQWFhUXGBoYFxgYGBgbHBggHBoXHR4YHB0aHiggHBolHB0cIjEkJSorLi4wGB8zODMsNygtLisBCgoKDg0OGxAQGywkICQuLSwsMiwsLC8sLCwsLCwsLCwsLCwsLCwsLCwsLTQsLCwsLCwsLCwsLCwsLCwsLCwsLP/AABEIASIArgMBIgACEQEDEQH/xAAcAAACAgMBAQAAAAAAAAAAAAAEBQMGAQIHAAj/xABGEAABAwIDBQUEBwcEAAUFAAABAgMRACEEEjEFIkFRYQYTcYGRMqGx8AcUI0JSweFicoKSstHxFTOiwjRDU9LyJFRjc7P/xAAbAQACAwEBAQAAAAAAAAAAAAACAwABBAUGB//EADQRAAEDAgMFBwQCAQUAAAAAAAEAAhEDIQQSMSJBUWHwEzJxgZGh0QWxweEjQvEUUmJy0v/aAAwDAQACEQMRAD8Arzz7mdQ7xQhRAACIABtqk8KcbIezJOe6gYmAJFiDbzHlSjGp+2d/e/6pqfBO92Vk6ZFHzTf4Zq8+8ZhAXrq+HZ/pGvaLgCVlWOcJJCyBJgBLcASY1STpHGnWycUFM5nCJClAqMDRRieGkVXG0QAOQAqdCJbbB074g+aiPX+9UWB1kOLwzGsYBYzf0VrC0RNunWtFKHP55VW0NkIjgjEwPIVhLO6emJPqBQiiOK5po81a0M1r3Gh3aW4lqMSyJuUrE/wqpLslcraRyXI9wVHu9TUbRBEqhRJbmnq/wrepoCJipS2kcqrnaRkBTea9lW05dDxg6cKG7rOnDtqMpOa2tioQL2sDHTSqbSBAKsUdkOLtZ9p+FakWkz0qNShrmIjW9V/DpORifu4hKB0kpPpcitQgd2gEwC+AdLSESb8bn1ouy5oOxvcqyLe3ZtHU61Ekg3iq9iGAG5zJUnvDEEG2XjIACoE+dOdn4IITuTCoVva3A4WihdTAEoHsytkFENorZaRyqv4t55zFnDtulpLaAtxYCSolR3UjMCAOM1uNoPMtNjEAreUVCGUlRVEmQLaJgnQVOwMDid29J7Qp0lYGoFZWskcAKVI2s1mYGb/fBLZixiDB5G+nMRWzu2Ww006QtXemEISmVq1J3RyAJ1oOyfw66CPOOKNJJFQOxyFDvbfaDbTiQ4tLs5AhJKjAJO70g+lQ4rbCUtocKHPtFZUoyHPO8fZOlkk1BSfwUzjiicieQrVTSeAg0uXtxPd94lDikgqCgEXQUi+cEiKLwWK71OYJWjkFiCRAMi+l6jqb2iSEYqzvSXaozOvAixIB/kQKwvDm6STKVFJ6wSD5ET61NtVMPP8A7w/oRR222sj6o0WArz9k/wBIP8Vas0NEdaLv0niabDo5qW9zfPylHuCj/wBabYLBFzDjLAUlxShPGFKHXnPlQriYZaJ+8pavLQH+UCpWnFBhoJJTndUkkW1WRqIPGdeFU6d3Wqy13mowOB/ufYI//SVd0QSO8LnedJiNY11OlRjZLgaIlPeF3vNT+GNY1m+lQt4pYQBnVKcSEEyZIGoM3I11n3V5nFuZEHMq+JSk3NxA3fDpVDNxWT+XiNZ06tyTNvCvFxhbikkoz5jP4swEQADYjl50Hs/ZK0lgymUE54J0CioRa5ufdRW0lLD5AUR/9OtQAPHeg+Nh6UBsfailOsIzqMFybk5hFp5kEKF9IFQF0ShYKhaXCIj/ANfv2TfaWy1uuNkRlAWFTrvAC3lNBJ2M+EJ9kLbWSmDqCQeIicw0PCt+0uOWHUhLi0JDebdKrmV65SNYAk2FaqxbzicOnOUFeeSJBsRlUcsG6fDWo2Q0KmtqBjTaD+J5X3rZOx3e7AtnDnea8YgXIibA8ptWFbHd7oCN8OhYEjgmNdJm/Ks4baDimsMSo3fSlRm6hmFjzEGOvGsjFOFptOdQKnSkqkzEoi+sbxMTyqbSEmoLW168lC5sVzuxI3s+aAU2GQjwmeAtTTZaXEg97czbTl0EUvxzj6G0BalJ+1y5pJOWBvGDJA3jEzTfZeHORO/3gJzBV9DERJJjx50DyYlA8ktvGvXkqxj1nDY1WIcSosPNpSpaQVd2pGmYJE5SPfWr+0FDuMYtCw0lTyDCVSELIyOZdb5E/wA1XZxql+1Nos4cJLzgbzTlzE3jWPUetE2pMDLJ08ohZCOapT2zVut4VJQpDizinG5BltRUXmyfwmwHma3wmIKGMBiXEqCUd6l2EklOfMAopAmAoR/FVy2Xttl4KDLqXIiQk3HiInXjXsZikoBUpQQkDeUqwHiaN2IPdLejPyqDRqCqhtx0Lbwrq0uNI7xU5M4UlJQ4EncGYSI/mipdqrS+jDFsrCS+BmCSlSYQ7eFC1+JFWLD4pDiQttYWk6KSZBvf31GceyVlrMO8AzKRNwDFz6j1FL7WP6mRPWiPLz1VYwzZThcU2UqK099Jgy5mCild9SRGnLwp7s9iWWpH/losbH2R6UelscLVOhIilVK2f1lMayFS9vf77/G4/wD5opz2oIhK0AqUkkQL2UJ/qSkedKdrtBLzwHBQ/oQatMRw8qKpUyhpjqAunXeWNpOG4JLtcBDeHQPuJKfRKRWcMlSsK0UCVIeWqPBxZHjeLV7tAgZm7XhfxbrGHKwhlDZCStTm9AMQo8D51bXEtB63qNEYdp/5HXwUv1RzuSrLvl/vcsfs8p0zHTWK3GCcDCCEHOHw5EXsmxImYkadazh9pObiVRmD3dLMC4tfpr00qM7UdIEKv9Z7v2U+zu206+PWjAeeCRmfMQNZ/HomPduOOJWtsAlhxJjSZWALm0gpMdTyoPZ2y1IdYUUQDmK9N074vfiCnzmvbReWh8AHd7tRCYESA4ZnX7ooZnHrJaTnM5oXZO9dIHC2p0i4ogHEQN6W11QNJbpHttdeib7ZwBceACZT3SgFcEqheWb8yn18aFUl3u2Fho52iUkKSST7MGAZIgQTzHK9QbUxC0LGQxAmwSZurmDyAEcTRCNouFLQRGdRWJgb2UhM3txv4GquAFG58rdI/wArVGBcTh2oScyHQ5liSANJAubgWF4NeXg3AwglJJS4VZYvG7qAZuU6C+9U7G11q7rQZlKC7csseFlA0MNpOlCQFb61wFQnk2ALggXc1g2FQZlJcTcDX59tV5WEUGEDIf8Aez5YJsEgbw1AJEeBqxbFeJRCkBGUwlMECABBjhxEdKrjuOfCEySk5yCcqRMd2BOZMRKiJgaU8wYWGx3kFd5IjTMY0AHsxQPmLoKp2bxqdOtEyLwHKuf/AEpPJnBlacyQ6SpIElSdwlI5kgRVxKQZqjfSOlSPqq0pKsjhVAB4ZSBbTSjwZ/mHn9lkqDZUPYbunNpOOMN9y0lqC2owoklIJyyYEiTwFudNfpNfT3TLCVAF91KSSbBIIJPgFFJqsbGddxe0EPd2WwlMKO8R7KgJJAlRJFunSjtp7MOL2gG1oV3DaIJyqAVabK5yQLH7hrY9oFYOduE+n3Sx3YHFH/R0sJOKw2bMGnSUKkGUmUyIt90H+KsYJA/1rEWt3Ijlox+vpQOD2N9U2i2GkK7pxsiYUoA31PikfzUH2gXiWcep1lpZ3QAe7WpJkCdOvwoS0PqOLT3mqTAE7iukZgNIrPeT+lVjsdtTEv8Ae/WG8mXLl3FI1zSN7WIHrTxaDOvz61yarDTeWuWthBEhVja6iX3yfxD+hFW9KJqq7b/8S8P20j1Q3VxU2YtTqx2W9bgtuMOxS/6qvdovbaH7LnxbryUqDTDjacxbLkiCdVHlfQEeda9pQQ41+4v4t047Otywg9Vf1qoS7LTB63oi7LhmHmUmThHsne5Dm78u5cpmIB9n2ozCI1g1gYN3uUr7tZUcR3kBCp9kap1CSoHWrshr5isM4pBUtCTK24zj8OYSJ8RVtruO5ZTieQ16Cq4Q664lamlp+ycB3VQP9wDUWJBFjzpdgdnqCmjkIzEmSkgiFmZtuykJN9aue0Ma00B3jiUBSsqcxiSdAJ1NbrwdMFYxoliuRIHWvyqztLCKW8lIBMo1ggTldiTyzZbHnWqAtKWld2r7EqTGVQsYy3ANssieaeop1tnabeFa7x2YkJSlIlS1HRKRaVUnHajFAlStm4gNayFJK45luAffVtFR4kC3jCEV8oAO79/K1GDW22y4UmQpRuk80RI1TIT76wMGtDLS8qjDubQg2yEE2JAJb16jnVowW0W3WUvhRS0pObMsZYHM5tKxs/a7D09y824RrlUFEeMUIe+8jTVF29hYdT8qoutOd2nN3hBUqMxXMANyM2oBuJ8SKeYLEFaEwjIBuhNyITYQSBaOdN14tPeBvOkLKc4QSMxTMZgNYm01o0pDmbItKsiihWUg5VDVJ5ETpUzl2oQvqBwiEpx2K7lvOUKWB7WXLujmcyh7qDfx8GFIUm6QZy7pUYAMKveNJ9odYbpcafQoAocbVmSSCFJPApsdelLMeGi6lKsocVOUGApUCTAOsT5SaNoboQlElB/6qkJCgFEEJVwEZgSJJVA9k6niKPbfBy6yoSNNLcRbjQ+GwbRK2xlKkkZ0hUFMiRMGRbSosVi8KkhC3WkFFspcCSkRYRIItFQtaTDQVASjW8U3MA3JKRrr8+Vbv4gBxKINwCCSADJIgSd42kgdKhGEbN0i0hdiqJ4GJjl00ov6qlSgo5pEWzKCbGQSkHKSDe4+ApDjTBvKIShmtopsIO9GW1lSQJHSSNeY50KrbbYQFgGFGBOQcAdSoDiLTOtrGm31BAMhI1BEyYIVmEXsJvAod/ZaQkBIKRb2VFOggaHlHoKGaPAotpJtqbJeW+4pKU5VqSQcwtuoBJB8CbTVkKlDrUz4uaiz8KE1C+AdybUqueADusEk27hXHVtqQmYCkkSBElJBvwsZpxsDDqbZQldlbxIsQJUpQE+BFSNpveiw3VOeS3KhNVxYGHQKdKqryu/ZxOIcbw/eodDUEOoTdCSDZXj7qfpRWjzR1o6bss2lJIlVfbmwV4rEKLq1IZS1kbCMhJKwe8JCkmLQLQba067O4hzuEIfu6gZFKBkLy2C/MXPWaIW3xrzaSINMNQuYGnQadc1WUAylnbLYrmJbaUwUh5h1LyAv2VFPA8uB8otM1W9uYXH4pQP1R5hyAkLGNSGk39rKm5PgfWKvYWom2lEtNmKbTrOpgQAY0QlspDt3Yrr2ASxnC3UhrOVEhLpQUlQUdQFRrSXB7KecxjDv1JrBIZzZylaFKcBSRlAbA3fHn5VfCg1CpozehGIc1pEcfdTKCVWdtsvoxreKaYL6QyppSULSFAlYUDCtR4UZ2H2e822+t9HdrfxDjwbJBKQoJgEi02p8wxepXtKrtyWZYUy3XNezuJxWFaLS8A6qXFrzBaABmPK+nOjO1uHdTicJiG2i6GS5nSkid9IA11GtXNeHmg8Uxa/AUzt5fmgc9bypltEqndnQ73+LecbLffFGRKiM26CLxYaik+O2av6684vDKeQpSCmEtKCoSAfbuL8o0q+oAk0U3hitQAjrPAfJojiuzJeRAj2VBmawQ+zGgUJOUosN20ptpa1tLcqPGH0olvZpGiv+P61utLQsRmOklJPvi1cmpi6bzsAnwC0ikRrZBLcQkkSPMioXE5vZBPWDRisfG6lAjQAmPcEkV5OIVwQCOQtHqL+goBUq7me4RBrd5VD7C7SddVii66pxKXcqAoyQJVeddI9KtQenSqZ2F2W4048+5kS2vNBMSoZicwvupt979Skx/wBIGKQ+4G1NFsLUEDICCAogGQZMjjNdmthXVqzuzi0LKKga0SuopPSgcX2rwjLnduPpStOohRjoSBAPSaGc7TIawLeLdAKlpTuo4rUPZEzEXmdINcpe2859acxLX2K1kmEcJiRfWYk2vJpeEwJqF2fQW81KlSNF23szttOLYS+hKkgkiFdDGosRTcr1FUn6O8btDEKW/iFTh1JIQClIlQV9wJEhIggk6211F5cgil16fZ1C0K2mQhiImoxpqamLfKshCoskeJ0nyvrSHPDBJRtaXWCFaxKTxm8aHUaidBR7K4NIVYcoADgF8iFuGTlSlIzJ3RCQoibkDfk6RToIJpjXZhIUc3LZT7SxqGGluuHKhCcyjBMAdBc+FJtndocPiv8AYeQsgTlEhQ/hVCo8qq30w7TebZSzud09F75wW1FSkkcUncvwykcarX0StsnFkuH7YJ+xSQYNjnM6ZgnTxVW4YUdiahPokZ9qF1lDsZu8C4BlJSVWGUWhBk3BOh1qdpRGblO6CSbQOJ4kyfOkvavtN9SSVdwtYCQc8gJzKJCU8yZAzcgoG+lY7I7ZdxSVLcQ3khBQ4g2UVAlSCCokFFgSeJ0rI3CloNW8eNvIJpeDso9x8JcBcIS3lVKiYGaU5ZM2EZtbecV7GuNwnuyFTckKzCII1kjWPQ1SO0v0iu4bEPMpYQru1RmUpV7AzAHWr6ylC0BSQIUkKFuChM1KmEe1zajiQOE2VioIywhsAlu5cSDxzETAjQ8hxnT3TBjnQHB3W5Ai1p1m3LTx8hTAJCRbT41Tu3e3nMI2hTQTmUvKc6SYGUnQEXmKJmED6uaTfdNvRUasNhWnD4h06qJ8gPgKIeQQB88arHYDtK9jEOFxCE92QkKRO8SCTY6Rbjxqu/SR2mxTONLbTpbQG0HKAk3Mybg8qbTwe2abQAeuCB1SwJXRk9AKouK+k5pKykMOnKSkyUpuDGl+Va7K23iHtmOOKxKW3AtUuKQCUoAFkpQBvE6GOdcvfWSokkqkk5jMqk+0ZvJ1p+GwLS53aXjxVPqmBCs7Hbd1DLjOUGxS0uYU2J98DQ2uBrVXw7KlqShIlSiEpFrkmAJPM1naAh1wftq/qNQA11GU2tktESkEk6romDxZcwqdnpWyp9KFEhTaVIVlNmQvNHepH3gCLa2JqgKBBIIIIsQeHMVpFZqmUwyY3381CZXReyH0gqaThML3QKQoNuLJvClwkpAAAyyJmZjrNdQ2ptNnDozOrQiyiMygCrKCSEg6mOAr5rSogggwdRFo61viMStwytSlmIlSiogcpJ0rLWwLKjgRbijFQgLpXZLt/isViksuJayOZ7hJCmwEqVIM3gDiK6LtaG0Ji2iUjMoDwCUqSD5kDmRXzlgMc4yvO0ooVBGYRooQRfmLV9A7A2oMWyh5agzbi4ggHdNlA6GTFwfZPjix+E/kY4CG74T6FTZIOqP2fsvcWCqVQQrKMqTBWMqb7oka34njVI7RdujgXe4SxmUEJzBSsoSZVBFiTKYPCul7OebOZAWFqHtWgnmevj1riP0xuN/Xg22gJU22ApQ4z7KSP2Rx4hfQVWDpMfUhw4q6ziAqvt/b72MczvEccqROVMxOUEmNBV1+iHajCFqYKCH3JIWSIUEiQgAmQRc21rm1bIWQQQSCDIIsQRoQRoa69SiHsyaLIHQZV7+l/EuKxaUqbWlttOVCiDlWVQpSknTkP4aE+jHa77WLS00kuNuEd43YQLAuzFsov105Qt212sdxeHQ1iEhTjSgUOixjKQpKxoondM20qPs92lXhG30NoTneTAd++iAfZ4RelikexyEcv3+Vc7UrXte24nG4gOqzrDhlURIgZTHDdiuqfR+4v6g0VPd6SLC32SQAkN25BPHnXE1rm5JPjJp92X9l0DMJjNClAEciAYPGJq61HPTDZ0UaYK69jNstJVlLqZGoTKjrxCZjzqiduWF4txstuShIjKsZUgmd+RJJIgXFo61Lg8IlI3QCQJ6/pRLCzI3Yv+dJawMMtTNdVR1YjE4JWRt5SJIX9mogEgET1iSLj8qWPPKWSpalKUdVKJJJ6k3NWjtqzIS4Bxg/PWP+PWqlWthBGbelOEGFkAV41isGmIV9HN9n8KmcuGZuSSS2kk3m5ImocV2TwTgIVhWb8QgJPqmDTpVZivmZxVYGc5nxK7/ZsiIXGPpA7BDCp+sYeSzotBMlv9qdSjhe4njNqGK+ncZhkuIW2sSlaSlQ6KBB9xr5iIgkTMWkcetew+iY5+JpFtS5bF+IK5eKohjpbvXjWKyTWK7ayo3YmyHcU8hhhOZazbkBxUo8EjUmuz4bsvhMGlDbTSXcQ2M7r5EqBTckTZHO2ggXmk/0dbMGFY7xdnXikquUqDYghvNqmdVRfT8N7UzsRTqHHG93fMAGEZYnKmASSDblbnXKxVcvORhtyXTwuHDNurbhKGXiwCFJSoKklSiqZJ5Wt4zN6ov0mbBK1LxzalqByB0KglNkoCpSBuyAL3uL10HDMqbTnSD3a0lEqANzZWmm8DE9K9j9lpyrbUQtDiMqgkmCDwJ5/mBWWjVdRdPr4LZiKVOsIHl1yXz6qsU37TbDVhHy0TmTAUhcRmB6cwZB8OtKTXea4OEhcFzS0wVrFZFdB+jLsAjHJW/iFKDKVZEpSYK1AAmTFkiRpqeUUT2/+jM4eHcEhxxqN9F1rQfxCBKknzIjkbB2zA7JN1eQxK5pT/sc/DqkH76beKbx6ZqTPYdaDlWlSVawpJSfGCJorYjuTENK5K93H3UbhIQjVXVtyCbGZge6s/Wkzrccz7qyoyqeXSOVSNtAqOnT1rPI3pngsYnCd+2pMTIMcpFx5TFc5cbIJB1Bg9K6ScTkWBMX05gxVW7VbOUXytttZSoZiUpJE3mY0vfzoqRgwqeJuq6BWDWxSRr761VWhLX1FNbilGM7RYRsnvMSykiZBcTNugM1tsbtJhcUpSWHkrUkSQAoGJid4CRPLnXzN2GrQXFpgb4MLvl7dJS36Qu0IwmFVBh10FDQ4gkXX4JF/GOdcAIr6D7Sdi8PjXUOvFyUDLlSuEkSTpBIudRFTYbsVgEAAYVox+JOc+ZXJrt/T/qeFwVANglxube2qx1qFSq6d25fOtEYBha3G0oR3i1KSEo1zmbJ8DpXfsX2F2e4L4VCeqJQf+BFRbK7PYfZpLqWUrQkElzLmeaBmTP30Aa5QFQD7VdWj9dw1U5RIPP5Wc4R7bozDbJxC+8bUju0OFJWSUqgJVICSDc8OI51cm0QkD58T1pTs9bxcUSUKbOWFAkCIzBSBeQc1yTwtTYUMZbLRUqmoZK0fZStJSrQ0hxWG7k8FpUCkFQkpn3TyPT1seWtFsBQIUAQbEEULhKjH5fBcz7d9nRi8PuD7dCszZJABBF2/wCKxB5gVzbs52DxuMUMjSm25guOgpSI1ibqP7o8xX0R/pKSoFZUsAQlKogRpPOOE+c0wIgVoo13U25Rfgl1g2o7Nv3pJsPY6cFhm2GQFJbBKiowVEySdNSSegAimzZzXGlYW1rlME8TKh5CYpDs3tPhsygp3KZjfBExIzFQ3ZOvCLDhSzLrlQCNEH9KHZdeOwgSylJebVnRNioQQUA6AmeNpA01r52XhHO8LWVXeBRTljeCgSCPEH4V9bodSoApIIOhBBB8CK+dduuPjGYtptktuuPOqUo2UEFZywToCLyJmbVtwlQwW8Eiq28pgp05euXe01tMVPh8VaYJ4WHlw+bULhMMpLaUzmUlIBvH5T061I1M7sGOZ010tTDCoArLjic+ZURYRy41H2hxCkMEtLKCFC48FWPj4Vq4nMCTE3tJ8vz+dAts4oJw6kkhUqypPVKpPpBHnRC5Co2VYxuOW7GcyRoYAN+cUGa2VWK0BJRO1v8Afe//AGr/AKjXVvog7OFps4terqcrY4hEyVH94gR0E8a5Vtk/bvkf+q5/UqvpPAMhDaEJ9lKEpEcgAB8K8/8AXsS6lh202/218AtuDphzyTuRNbVqDW1eKXTXgKzFerNRCguy32ff4cey0sFofhbcTmCegSvOkDgAkVYKQ9nN97FOj2c6GQbQS0k5iPBa1J8UGn9e0pFxptLtYE+iwGJssTW4FaivTRKLaagcfQVBBhSjwiYtMnkI4moHsWoqKGhKgQFKPsokf8lfsjpMVsxs1CBKfbJkuEAqUeJUeM6Ra1hECDHEqigtuJxAYKGQA4pWVJbMQmCokyISSARrqRBmuY4zZrqCQtpxJ6pPx412BlmCoyokk6kwBwCRoBEaa8apHaztQ5nLeHWW0p1WAJWRqATonqIJ4GNTDcxhE1+UaKsbPwuLT/tJxKZ/AHBr4QDU20WHzK3UrU4lMLUobyEgmAtRGkkkSeNqt30avLWw4VlZ34BUSQbSSCbkybnwqL6RdqDu/q6bkwpd9APZHiTfyHOjbZ8KnOkKgLCgLQZ56ePhNChKpOeADbIN4HxUQJ8IjnPDCXyFb02EJ/P5NFuOosZ6xxNa4gpMyEEhW9BtaIFsvRJteb9OFI+1jifskJEBKJtYbxPvgJ9asOJA1ESSbHrVM28+VvLJ4EgDlBj4AU6ncylOsgJrBrNezU5LV4X9G2MeWtyG2wtalBLizmAKibhAInzrrWxl5GW23FpU4hCULKSIKkgA+/40W46kLyk3MkDnGtKyWlhTpcITmPS+UDiDJ1I8a8Hi8bUxmzVFhpA8l3qGGay4m6bjEJiZEc5FbDEJiZEc5FKDh2+7ADhyrVCTbikpyi1rT51q8trKEhxRLq8qQAmVKSCCBYAHmTArA3DtcYE+icWACU4+sp5jlqKAx2NWtXcYcjOUytzUMpNgqPvLN8qTAsSbCoRsRSyUlzu7ZsspW5AECRGVKRp96eYp3s3ZqWWwhPMkk3KidSo/ePU8hXSofTWsIe+/L5Weo5sQ0orZWEbYZQ02khKRAm5OpKieKiSSTxJJowJJEx8KhZTBubUSHbEV2WnNdxWNwjRDO4kJEkH4z0AFyegoVzO4d4lCPwpO8r95Q9kdE3PPhWGEDvVm8wkXkniTBPDeFhyFF0GYhFC8FgAACANABYVh1zMCLiQRI1EjUdazWMW53aVLP3QTHPp61QLiVDAVDw2PxbKXW7rChuLUu6TIBInTdJtwIHWqy7g3SRIA0+8PkVadoJjXXTxoNrDd4tKBqbAcSbCPStzHb0sq2bEbW0wy3+FIBCMskxKpk2Mmkm3ezSnXlOAkZ8shUEiABaFXsBa3jVtAhtLajnWEgEidQInN90+h5VlTVrmSI/sfcTWM13tdIUygrm23+yDKEIjvC4SbrKYi82EAEHKB0PGq+rZSki8AGw59dDXUO1Oze8azD2m5V5WzfAHyqhYvDqFj/j3/ADFbMPWc5tygLRwS1eyZiLxFoH/uF6oW0kpDqgCCJJsDxMxe/GuiOwkXKgJ+7dRnXKOJAk+VKMd2dexCx9gMFhEZlFx3Lmvqty4KlmwCbJToK2U6mXvJT2zoqWpKY9q/LL+tattZvvJT+8SPgDTFezQ9iO5wSVuC4RmIzLiSVnQJEcOAib0qW2QSDqCQfEeFaQZSl9Cdo3y26yscCrz0/I0t2cdxvNp9YE+aR7qb7daClsg6FRB8DAqDB7PB75kkwO7IVyITrXgg9op36uR+V7Gm9opAHoTH5UL273ifut4htQ6SbjwqMqAXho/++KR4EKpq3sYd0ttSiSsyVcZ4fPU0C72dDhbYDik5At4rgGDuoTaRFiqP3aZhajH1AAb/AK1SalWnlgneN3ujdtoKcU5zOBd9xNadlNoqWphMmUNOoUmTByqbykjnlPxohvs+sAS7nIw7jNwZUVkkGZMATHGtNh7HcaxaFFNiwErUPZCwEpI84musImAlZqRpFsgkC3kCET2nQ2vEYZDxytkOZpVlEgCL8L1Fsva6msOsiXQl4tMEn2wTa/Ea+lSbZ7tzF4ZJIWPtkqGv3eNBFUMNJVrhcShLn7oVCVeBBFQzJQMa11JjTfT7u++iaPbUVkzlsB5t1La0zbeI0PIg2P8Aas4jaqiy4pMBQd7tJjgYgkHjel+MxAV9aeTdHfNQRx7vKCR0rKllaMQtsFSe/wC8FjOXdJKefUdfUHEkET1dLFJrSCRvE8tLe632h3ycOtLzhBDiQFj8JKZNrka0wwmCSnBqS2orCm1qBP3syTw5UoW24428psLcQXW1ICgTO8SRH4dKfYMOlg9+EtkhQtACBBAPteFXSF5UxBilEjW8eA3aqv7QA1j9fSiOzeFC/tCCIlKVeFlR65Z/eHGw+N0km3S404U42Msdw2Z0C54AQoz5CK0OMNgLnu4pi6qBYAREdIIrBST561Vdp7cdcVkZIQ3cd4RmWrWciTupTpvKzTewsTCMRMhxa1nQhSlZVeKBu+6lDCmxJQ5kx2p2hRlU0jfUUlKlD2EcCCriroNOMSJp+NBJvfxPzamGKJKpmNABoIufzjypfjMPeTwNuA/U2+Fb6NNrbIHFBDCEGbEm3law5fpV2Syl5oJcQFIcRvA6EqAJHnf0qiofExm6VdtguZmE9LehIBpeNkAOUp3KoW2Nh41CnGsHg0MNqJTnbWkuOJnipSpSkiDA9aX4H6PsqSrFu91oAEQR5qIieg9a6u84DPAg6/n76o/bbYWJxq0obWyGkXKVKUCV6SYSbRp4mpRxT3bJIbz/AMqOpAX1XRHcOlRSVCSkynpUoSJ0rUGtq8K8mV2NyzQ2ynElDmIKgkOQG1G47tE5TrEKJUoHktNA43Eh1SmUk92n/wAQscB/6Sf2lfei6QeZENWcQlQygAROQ5Yy8BlB0IFq7f03D9kO0fqdPD9rLVdmsEVhnCQJUlUyUlMjMmxBg8YN/wApgGKOVJUeAJNLi0cynJAhOVOpA4knTWB/KPIzBklIzlKuoBAItFiTfzrqNglKdYIF7ZqMzLpSC42IKrgwUwZj2o1E9fOLGbPUH+8QkLbcAbeQYg3su/IfAUzLgk1CvabSG861pSkkgFRABib+EAqnlfSqkuRteWddeK8EIQhKQ3lSJKkwICYOYngefM0yabSkAJAAHAAUudxQAVlIKgQmBwJiJ5CDJPASeFFsJygAeyfZn7v7PhFwOh4RTGCRokvPEogJCT0N/A/qPeOtU3tBticWUC6WQmBBIzKQslUfeIBb4WknnVoxjxkIHEEqjlpHQmfRJqlbYCEvYlaoCUZVExoEtIMxTg7jwSwLrGMxicu9ZKRckjhxmhsDilqSG832aZUARdU3IP7MyYNzN7CCKxgVKKXHknNqls3Dd7SNC5zPDQcy4wxki3z16/rVZgLC6MtnVZOUAyTm+Hz1oRbMqJJk/vQKPfb+Yj40pdxW+UDUAEiOBJA055T6UQmbIdyw+0IuTaleLcjdufHhRGOStSggGLZiQBNote155cD5Q47DkyRfnT22ISyq884Aur72OeBZWeCVe4pT/mqS+1CrpHofzq09gnLOpVzSoeecf9amME0iVVOzk7xwgkxaIPhz8v70qccyk6Tpf5+ZNPVJFxGnw+RFI8RgJUbW4D5+dK5lMg2K0EcFYcZjUNILjq0oQNVKIAFJXdoO4kfZBTLB1cUMrix/+NJu2k/jVfkBZVB4XYqe9Dr7hxDyTZS4CUfuNiyfG5601xDkmB5/28aw0sHSpOnvH28hv8/RPdUc4cAtWYS2EoAShOgHx63v1M1GwsqMyRfdPIgghXrzqN1Ubo8+nKp21CAkaRfzvFbSLSkgo5zFKO8SCbZYsBBmYk3OnhbnLN5LbiglZQqRLaQSlWm8bK3vS1KVJATPoPyrRDoylMgL1zRqoGQeBgHSrYTEhW48U+bGUkJCiOBKp8faVNcp+kpLicWQVLLLiUOtp+6JQEHw9k2610ZW0pKQhOXKCZJJAm0AaHjroOU0h7e4A4rD5kwXWjmRCSDljfQeB0BEawLca1UCGvulvMiyS/RntBxzGKStTigppRVnUSCUlAB8QLeBIrqONxMAARm1EzCeajBHCbcZ4XI4x2BxqmcUiFAZ0qbuJ1uLW4pSPOunPKMXJJUYJJ4dBoAASYA/vRVhtWQg2TFhUgqJJUqJngLwmw0En1rnu1Npd48pCZIce7xUfgaISnyUUItxBV1q54oqLLvdzn7teX97KY99UfZsZS8EiHTmTHBH/liOAywY5qVQs7pcVY7ydd4omVCpMKuCP0FAYbaG9cW5cv0/SiFYy1gKS0EFOcZCOfxKT0Pl8/PWla22/rCT+JtWbyUjL/Uv1PKh8Q8U2CQVHQeHE8kjifiSAd8C0EypZzLMTAtHIawBeB1PE00bN0vkpnmBB48PHxoLHYgJFhJ8aPUoakzrp4Gku03gRY3FGwEm6pxsleJxIUbC/jT7sU8e8dMyMrY85dj561WlJzEADS518Iq4dl2e6ZKiLuK4fhFh78x/ipuJcG0iEpglyfPr48R8Pn4UFmGYz5RW4xcm+osdPm+tQtmSUiLXHnw8v7VyRK1LWTmVFyVEe+/kKUYrGLQtacx0EdDYz8fWixjCFLsPaVJIJAlZjTh/fpQuJTncWY0KSfDKf0qtTK6OGpCm459I/IUT2LypRJuqCf7mKOZxaQYne48iT1pchJVAkD7Pjym/nReB1dTANklMjSEm8c6a50tQPw1NriT4+F7fdHI2mlYPJPTjpP8Aj+1CvY8EZpIjjGv50EggNGNSkTB4SKJ2i3CwEAQUqJnrqfnlUBymyA4emZmdT7BEMY47oneKgSOYIiPSPSplbVUmNJMgEEkawKXYZMOAcQpAHpRha0URKQVAjxUQCPf7qs1CJUdhmZWgdTKrXafZZZWHmwQhRm33VC9vGJ9eVXnYG1ximkLjeEhY5KgD0IJP+KrXbvGjugwg3zDOLyABI8jOo/DFEfRtgCltb3BZyAfukyT1m3kedaSZpSVz4gwrfjMUGGHXFaIQpZ/hSTVObQpDDeYbyW0gjUAhIt5GnW2tpZmktBIOdaJH7IUFKBkcYSk6/wC4KU4nEAEzEXnzm1KzywQnspFr9oIJLKijOFEq0jhRrmJCE8ComEiYvynkLyeQpXiEd2kuJO6NRrN9B+K8DzFRMgFUrkrtui8BQByDwEEnifARbRAJK11x2jgG6GdBccinjbBCSpRlStVRryA5JHAePEmo23xcWpcXz3GU3v8A9jUbzYSXCPulOXmJqZjvUbg2mxdoSPcD8o/FO5RM61XdoYnLJOnrPQczNG7QxG/lylastkj+ongKGawJJQVGXFGEgeygcSB4RJN7gWmtDHxcrI7DzlANzHupezOFU65CrD2nDyB0QOsWnxPKbyFpygQBl3QAbACyfdQmBwSGnFNpnKEJMm5JJuT1NDNtEsnLrmV/V8f71jqVTUdyTv8ATtAF/wDb7oh5GVWYGxsdfnp51DiFpHMHjePfUWFaQfZlKgCFJj3mpfq+bW5HL4+dADxSq1PI7KPdQnDZlLGYgSZ63Jn0Mf4rZ5ISpwi8gTbpAH5/5qdbup1M9PeeX9qHcTrx/vzrOx0lOfVfET10EKMOCkAqggZTHEakfGi8I3lKlGN4C3KB76WP4gpVARPEX1MaesHhpTNhwkAkQTyrS5seaUcQ9wgnqUqcw29EmIgW0EzTJ5jOAQSD05EQR6VnFsSZgnp8+lTs3EeU3opBAU7eoXSSsYTZ32iVA7u6Y/djWmH+lzfNrJVbhMjwMVExiEZ+7SZVxEaC030m/vFMlmTQVBAuFbMRU4pNtHs+h5zOt1yJkoJBSBaQn8IMUfsphLTYSgZRJURJNzcm/WplkQRztVf25tU92UgD7Td65dVeoGX+IVGvL4aSqFIuBLdy8twOEkKsBDf7oVmnzIHkBQGOIg3jTS8ngOpJMedR4XEzrc8KyhYUsTom/mZAJ6Rm9RWnsxPJCKrxffPuhEoccXkUUpQiNLmT7isJjoM/Gj/q4CgUEaXJ16nqai7uE5SlUlSt4EAGVKOaQoKnnb3XrC8NJCUyE6qIJk67oMzM3J6Rxsb2tKjMTUBJ6utl4clvLOk/GosWbqQkSpQBAH3QOKjoBy5wY4xunGJTmCk2SDprbhHGYioW3VAwq549DyHQaUDQFqccQ0kRfvfY/hQjDKbuJUozJJuo8yeHhoOFPdg7KJwy1AjvVuZsx/YIASOSZCvU0I2idasOxyAy3GkfG9DiHHL5rNTrOBbyWuzgsOFTgAJATbxkD0qBxhQaU3OVWYnX9rmKYIWM8cx8D8+lCYgmZ+f0rGE04hxMwN3tohNnKUXM7kSBl/zU2IN5Avpe3z+tA4t4pvlVHTWeg8PhWiNoQdDcTfx5U4NvKVVqOqbR8ENtBhxa0gXQklaxN15SCGx4m5m26kG01G3tBJcUQfs1eyrgVgSoDkP+yV0fiAQo0qVgiVH2SiQrKRMKmVHwJv45udVSqNLYdw680NRhBkKXCBCgVJVmgRm3sp/aSTZU3uCddaIS5ljMoCbxInx1r2JVCSo8B+WnXlUCGkriDC+FwFeEHUf3o+8cxmEERYapoziBrmBJ0AiYnlrzrQYmDGoPKkeN2Q77U8bCI9860ncxzzS4UVg2MLuP8dQfCnswral6bpQOqFveCcp2ipnEFVjC1SNCQZI/4kegq7YN8OpC0GUnQ8dTz86oDrrbyCuyHEpkybL1MA/eJ4cZPKmXZna3djKogNk8/ZPO/Dn8y3E0s1OQLhDTdDrq5YgaDlJ+fWqdtRyVhI0SnpqTf0AH81WV5zeJJsIFzb5uKpTzkqWVa5iPGLADyArn0BJngt7e6QDGikbWEgkz0A+EczUuzjJvAOvTwmh8NxJJtMCfm9ewk5vWtZMQFTGZg8lNMO2MzgHMfnRC1hAJVCUg6kgAdZJoIKkuHNk0JO714kECiMDhCo94cyj90rkkftAGyCeQAMa6wAERcqYkbduA+wSlxSVuyPYC5k2m9gOgsZ6CpWv9zzPHoazjGTK+ivzNa4Sy0kgHXXwqAzC7Lmt7NzjqRHtKwpRzxMCR76aBS8iAkqhLaVEAkRYSfU0pxaD3h4AGmmEeygZwcpSWyfBRHwAoKvd81noNDXtt/X10KJxuIXlbgkEpBMan086wrFqPdTN5BibwYuK2xUBxAAtkI8oIoFl45WvE/Gkt0VODS0QOJ9c3wosQ+SlO8ZuNeREVlhZUmSq88bmgWWQ2QoqkFRJFvn/FSOYqFQkbpuBbp8+dPyjQLNiagFLKW6k3807ddknnp6caicQAKGaf151I8sxWCIMIIkKLFf7R46a8LgT5C/lSdt5adYKTzOvx+NMmlKJ6mosdgybpgcwdD/Y+FdDD1ms2XLJUpEiQluKcA056AC/rYjwoJ9pBBix86mxLLiQczSsvMZSPGx+IpUlkzY11aZESCsbwZuEdgsRwOvA6Ue07Hh+lJHmlAg9aZYVJUmOVSpESqbMot/aK1ENqhTbaTAVxzWE8CAkEC33qxgVhMwB8ffUQwkHqdesfpXhhlfd1rLUgd1aaQk7SJTF71NhlwRNo42sOZoJKSkSq1+GpPQcT0Emt2GlrIKkkCZSk6nS6uHWPXkE5D5LdTrM03mftF0xbVvqUZAkZQRrH3iDp09dYhw2+SmCY8rHSk+IZXJMe8VMZ4enpStUeJawNa5pkkX9AsKMl0Gb++Ca8r2mxOgv41ohlUqm3pUL7C5BF400qwAmvxG3lm0e+WFo6bqjifhNGtPqHeIJtqBE3ISfjNLMqxbL8KmQpZcO6boGl/Z/+VWWSCFpZVpOqNmLT9hdNMS6Uls8kfkaBCwEpvcKP5fnPpWdoOmAb2AEQR0Ak9aBXiRAsoyBpfX/NLp03EWS3VKRDZOs/n5Wri4jzqBSgeZ8z7qmdTpBNz8b0TgsOI1ues06coWLEU2uZmDryd/Mp21U9er1cl2q2lei4qXIJNhXq9VICtkpE6ClHZphLisSpxKVqDsAqAUQAkQATwEm3U1mvVqw3cf5fdZa3fam7uEbyHcR/KOfhQWCw6JG6n0Fer1MYTCF4EhHrwjc+wn+UVnE4ZFtxP8o6V6vUpxMhWAtcBhkSpWRMiQDAkDlPKo9oMp3d0cOA6V6vUUnOh3KEJEacvjWUIHIV6vUSoqR1schpyrDTYlNhcGbVivUIVqPFIE6D08aEeQO8SIEEGRzsKxXqdS/B+yW/8/C3OGQZlCTY8ByNRNspzndH3eA6V6vUxh2ShdqFGWxOg9kcKy4gchqeHhXq9UnRCNV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054" name="Picture 6" descr="https://katkamart.files.wordpress.com/2010/10/figure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060" y="2409204"/>
            <a:ext cx="2457099" cy="389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50305" y="6324600"/>
            <a:ext cx="4511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Berlin Sans FB" panose="020E0602020502020306" pitchFamily="34" charset="0"/>
              </a:rPr>
              <a:t>“Moulin Rouge”  </a:t>
            </a:r>
            <a:r>
              <a:rPr lang="en-US" dirty="0" smtClean="0">
                <a:latin typeface="Berlin Sans FB" panose="020E0602020502020306" pitchFamily="34" charset="0"/>
              </a:rPr>
              <a:t>Henri Toulouse-Lautrec  1891</a:t>
            </a:r>
            <a:endParaRPr lang="en-US" i="1" dirty="0">
              <a:latin typeface="Berlin Sans FB" panose="020E0602020502020306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4667" y="685800"/>
            <a:ext cx="659988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Berlin Sans FB" panose="020E0602020502020306" pitchFamily="34" charset="0"/>
              </a:rPr>
              <a:t>Henri de Toulouse – Lautrec</a:t>
            </a:r>
          </a:p>
          <a:p>
            <a:pPr algn="ctr"/>
            <a:r>
              <a:rPr lang="en-US" b="1" dirty="0" smtClean="0">
                <a:latin typeface="Berlin Sans FB" panose="020E0602020502020306" pitchFamily="34" charset="0"/>
              </a:rPr>
              <a:t>(1864 – 1901)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>
                <a:latin typeface="Berlin Sans FB" panose="020E0602020502020306" pitchFamily="34" charset="0"/>
              </a:rPr>
              <a:t>Style was swift sketches expanded into brightly colored paintings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>
                <a:latin typeface="Berlin Sans FB" panose="020E0602020502020306" pitchFamily="34" charset="0"/>
              </a:rPr>
              <a:t>Favorite subject matter was dance halls and nightclubs of Paris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>
                <a:latin typeface="Berlin Sans FB" panose="020E0602020502020306" pitchFamily="34" charset="0"/>
              </a:rPr>
              <a:t>Alcoholism plagued him throughout most of his life</a:t>
            </a:r>
            <a:endParaRPr lang="en-US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888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905" y="385549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Berlin Sans FB" panose="020E0602020502020306" pitchFamily="34" charset="0"/>
              </a:rPr>
              <a:t>Up to this point, the art community in France mainly painted still </a:t>
            </a:r>
            <a:r>
              <a:rPr lang="en-US" dirty="0" smtClean="0">
                <a:latin typeface="Berlin Sans FB" panose="020E0602020502020306" pitchFamily="34" charset="0"/>
              </a:rPr>
              <a:t>life's, </a:t>
            </a:r>
            <a:r>
              <a:rPr lang="en-US" dirty="0" smtClean="0">
                <a:latin typeface="Berlin Sans FB" panose="020E0602020502020306" pitchFamily="34" charset="0"/>
              </a:rPr>
              <a:t>portraits, and landscapes in a studio.</a:t>
            </a:r>
            <a:endParaRPr lang="en-US" dirty="0">
              <a:latin typeface="Berlin Sans FB" panose="020E0602020502020306" pitchFamily="34" charset="0"/>
            </a:endParaRPr>
          </a:p>
        </p:txBody>
      </p:sp>
      <p:pic>
        <p:nvPicPr>
          <p:cNvPr id="1026" name="Picture 2" descr="http://c300221.r21.cf1.rackcdn.com/flowers-in-a-vase-which-stands-on-a-ledge-berjon-antoine-romanticism-watercolour-still-life-terminartors-1372926348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099" y="1747719"/>
            <a:ext cx="2438400" cy="3355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47800" y="4583668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erlin Sans FB" panose="020E0602020502020306" pitchFamily="34" charset="0"/>
              </a:rPr>
              <a:t>Antoine Berjon </a:t>
            </a:r>
            <a:r>
              <a:rPr lang="en-US" i="1" dirty="0" smtClean="0">
                <a:latin typeface="Berlin Sans FB" panose="020E0602020502020306" pitchFamily="34" charset="0"/>
              </a:rPr>
              <a:t>Flowers in a Vase</a:t>
            </a:r>
            <a:endParaRPr lang="en-US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25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erlin Sans FB" panose="020E0602020502020306" pitchFamily="34" charset="0"/>
              </a:rPr>
              <a:t>Impressionists were considered radicals of their time.  They violated rules of academic painting such as the Romantists.</a:t>
            </a:r>
          </a:p>
          <a:p>
            <a:endParaRPr lang="en-US" dirty="0" smtClean="0">
              <a:latin typeface="Berlin Sans FB" panose="020E0602020502020306" pitchFamily="34" charset="0"/>
            </a:endParaRPr>
          </a:p>
          <a:p>
            <a:r>
              <a:rPr lang="en-US" dirty="0" smtClean="0">
                <a:latin typeface="Berlin Sans FB" panose="020E0602020502020306" pitchFamily="34" charset="0"/>
              </a:rPr>
              <a:t>They constructed their pictures from freely brushed colors that took precedence over lines and contours.  </a:t>
            </a:r>
            <a:endParaRPr lang="en-US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629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81000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Berlin Sans FB" panose="020E0602020502020306" pitchFamily="34" charset="0"/>
              </a:rPr>
              <a:t>Impressionists painted realistic scenes of modern life, and often  painted outdoors. </a:t>
            </a:r>
            <a:endParaRPr lang="en-US" dirty="0">
              <a:latin typeface="Berlin Sans FB" panose="020E0602020502020306" pitchFamily="34" charset="0"/>
            </a:endParaRPr>
          </a:p>
        </p:txBody>
      </p:sp>
      <p:pic>
        <p:nvPicPr>
          <p:cNvPr id="2050" name="Picture 2" descr="Bal du moulin de la Galette by Pierre-Auguste Reno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0"/>
            <a:ext cx="6248400" cy="415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81437" y="5865910"/>
            <a:ext cx="5981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Berlin Sans FB" panose="020E0602020502020306" pitchFamily="34" charset="0"/>
              </a:rPr>
              <a:t>Dance at Le Moulin de la Galette </a:t>
            </a:r>
            <a:r>
              <a:rPr lang="en-US" dirty="0" smtClean="0">
                <a:latin typeface="Berlin Sans FB" panose="020E0602020502020306" pitchFamily="34" charset="0"/>
              </a:rPr>
              <a:t>Pierre-Auguste Renoir 1876</a:t>
            </a:r>
            <a:endParaRPr lang="en-US" i="1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448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dirty="0" smtClean="0">
                <a:latin typeface="Berlin Sans FB" panose="020E0602020502020306" pitchFamily="34" charset="0"/>
              </a:rPr>
              <a:t>Impressionists found that they could capture the momentary and transient effects of sunlight by painting </a:t>
            </a:r>
            <a:r>
              <a:rPr lang="en-US" i="1" dirty="0" smtClean="0">
                <a:latin typeface="Berlin Sans FB" panose="020E0602020502020306" pitchFamily="34" charset="0"/>
              </a:rPr>
              <a:t>en plein air</a:t>
            </a:r>
            <a:r>
              <a:rPr lang="en-US" i="1" dirty="0">
                <a:latin typeface="Berlin Sans FB" panose="020E0602020502020306" pitchFamily="34" charset="0"/>
              </a:rPr>
              <a:t> </a:t>
            </a:r>
            <a:r>
              <a:rPr lang="en-US" dirty="0" smtClean="0">
                <a:latin typeface="Berlin Sans FB" panose="020E0602020502020306" pitchFamily="34" charset="0"/>
              </a:rPr>
              <a:t>(outdoors).</a:t>
            </a:r>
            <a:endParaRPr lang="en-US" dirty="0">
              <a:latin typeface="Berlin Sans FB" panose="020E0602020502020306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390" y="2362200"/>
            <a:ext cx="4306722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40507" y="5017405"/>
            <a:ext cx="5875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Berlin Sans FB" panose="020E0602020502020306" pitchFamily="34" charset="0"/>
              </a:rPr>
              <a:t>Water Lilies, </a:t>
            </a:r>
            <a:r>
              <a:rPr lang="en-US" dirty="0" smtClean="0">
                <a:latin typeface="Berlin Sans FB" panose="020E0602020502020306" pitchFamily="34" charset="0"/>
              </a:rPr>
              <a:t>Claude Monet</a:t>
            </a:r>
            <a:endParaRPr lang="en-US" i="1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404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57200"/>
            <a:ext cx="8229600" cy="11430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3886200" cy="540067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Berlin Sans FB" panose="020E0602020502020306" pitchFamily="34" charset="0"/>
              </a:rPr>
              <a:t>They portrayed overall visual effects instead of details, and used short “broken” brush strokes of mixed and pure unmixed colour~ not blended smoothly or shaded smoothly.</a:t>
            </a:r>
          </a:p>
          <a:p>
            <a:r>
              <a:rPr lang="en-US" dirty="0" smtClean="0">
                <a:latin typeface="Berlin Sans FB" panose="020E0602020502020306" pitchFamily="34" charset="0"/>
              </a:rPr>
              <a:t>They emphasized the intensity of color and the movement of light.</a:t>
            </a:r>
            <a:endParaRPr lang="en-US" dirty="0">
              <a:latin typeface="Berlin Sans FB" panose="020E0602020502020306" pitchFamily="34" charset="0"/>
            </a:endParaRPr>
          </a:p>
        </p:txBody>
      </p:sp>
      <p:pic>
        <p:nvPicPr>
          <p:cNvPr id="1026" name="Picture 2" descr="http://www.paintingmania.com/arts/claude-monet/medium/woman-parasol-madame-monet-her-son-7_30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685800"/>
            <a:ext cx="3800475" cy="479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95801" y="5764705"/>
            <a:ext cx="4190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erlin Sans FB" panose="020E0602020502020306" pitchFamily="34" charset="0"/>
              </a:rPr>
              <a:t>Claude Monet</a:t>
            </a:r>
            <a:r>
              <a:rPr lang="en-US" i="1" dirty="0" smtClean="0">
                <a:latin typeface="Berlin Sans FB" panose="020E0602020502020306" pitchFamily="34" charset="0"/>
              </a:rPr>
              <a:t>, Woman with a Parasol- Madame Monet and Her Son 1875</a:t>
            </a:r>
            <a:endParaRPr lang="en-US" i="1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76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18448"/>
            <a:ext cx="8229600" cy="17389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Berlin Sans FB" panose="020E0602020502020306" pitchFamily="34" charset="0"/>
              </a:rPr>
              <a:t>Impressionism followed the art movements of the Romantics (early 19</a:t>
            </a:r>
            <a:r>
              <a:rPr lang="en-US" baseline="30000" dirty="0" smtClean="0">
                <a:latin typeface="Berlin Sans FB" panose="020E0602020502020306" pitchFamily="34" charset="0"/>
              </a:rPr>
              <a:t>th</a:t>
            </a:r>
            <a:r>
              <a:rPr lang="en-US" dirty="0" smtClean="0">
                <a:latin typeface="Berlin Sans FB" panose="020E0602020502020306" pitchFamily="34" charset="0"/>
              </a:rPr>
              <a:t> century) and the Realists (mid 19</a:t>
            </a:r>
            <a:r>
              <a:rPr lang="en-US" baseline="30000" dirty="0" smtClean="0">
                <a:latin typeface="Berlin Sans FB" panose="020E0602020502020306" pitchFamily="34" charset="0"/>
              </a:rPr>
              <a:t>th</a:t>
            </a:r>
            <a:r>
              <a:rPr lang="en-US" dirty="0" smtClean="0">
                <a:latin typeface="Berlin Sans FB" panose="020E0602020502020306" pitchFamily="34" charset="0"/>
              </a:rPr>
              <a:t> century).</a:t>
            </a:r>
          </a:p>
        </p:txBody>
      </p:sp>
      <p:pic>
        <p:nvPicPr>
          <p:cNvPr id="3074" name="Picture 2" descr="https://upload.wikimedia.org/wikipedia/commons/thumb/2/2f/Delacroix_-_La_Mort_de_Sardanapale_%281827%29.jpg/300px-Delacroix_-_La_Mort_de_Sardanapale_%281827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981200"/>
            <a:ext cx="40386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52900" y="62484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Eugene Delacroix, </a:t>
            </a:r>
            <a:r>
              <a:rPr lang="en-US" i="1" dirty="0" smtClean="0"/>
              <a:t>Death of Sardanapalus </a:t>
            </a:r>
            <a:r>
              <a:rPr lang="en-US" dirty="0" smtClean="0"/>
              <a:t>1827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7365" y="1981200"/>
            <a:ext cx="387317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Berlin Sans FB" panose="020E0602020502020306" pitchFamily="34" charset="0"/>
              </a:rPr>
              <a:t>Romantics emphasized</a:t>
            </a:r>
          </a:p>
          <a:p>
            <a:r>
              <a:rPr lang="en-US" sz="2800" dirty="0">
                <a:latin typeface="Berlin Sans FB" panose="020E0602020502020306" pitchFamily="34" charset="0"/>
              </a:rPr>
              <a:t>e</a:t>
            </a:r>
            <a:r>
              <a:rPr lang="en-US" sz="2800" dirty="0" smtClean="0">
                <a:latin typeface="Berlin Sans FB" panose="020E0602020502020306" pitchFamily="34" charset="0"/>
              </a:rPr>
              <a:t>motion within exotic </a:t>
            </a:r>
          </a:p>
          <a:p>
            <a:r>
              <a:rPr lang="en-US" sz="2800" dirty="0">
                <a:latin typeface="Berlin Sans FB" panose="020E0602020502020306" pitchFamily="34" charset="0"/>
              </a:rPr>
              <a:t>s</a:t>
            </a:r>
            <a:r>
              <a:rPr lang="en-US" sz="2800" dirty="0" smtClean="0">
                <a:latin typeface="Berlin Sans FB" panose="020E0602020502020306" pitchFamily="34" charset="0"/>
              </a:rPr>
              <a:t>ubject matter.</a:t>
            </a:r>
            <a:endParaRPr lang="en-US" sz="28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819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en-US" dirty="0">
                <a:latin typeface="Berlin Sans FB" panose="020E0602020502020306" pitchFamily="34" charset="0"/>
              </a:rPr>
              <a:t>The Realists attempted to portray real people of all classes in situations that arise in everyday life with “truth and accuracy.”</a:t>
            </a:r>
          </a:p>
          <a:p>
            <a:endParaRPr lang="en-US" dirty="0"/>
          </a:p>
        </p:txBody>
      </p:sp>
      <p:pic>
        <p:nvPicPr>
          <p:cNvPr id="2052" name="Picture 4" descr="https://heritagenpm.files.wordpress.com/2013/07/fshkagadk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362200"/>
            <a:ext cx="41148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78448" y="5947728"/>
            <a:ext cx="3834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erlin Sans FB" panose="020E0602020502020306" pitchFamily="34" charset="0"/>
              </a:rPr>
              <a:t>Jean-Francois Millet, </a:t>
            </a:r>
            <a:r>
              <a:rPr lang="en-US" i="1" dirty="0" smtClean="0">
                <a:latin typeface="Berlin Sans FB" panose="020E0602020502020306" pitchFamily="34" charset="0"/>
              </a:rPr>
              <a:t>The Gleaners </a:t>
            </a:r>
            <a:r>
              <a:rPr lang="en-US" dirty="0" smtClean="0">
                <a:latin typeface="Berlin Sans FB" panose="020E0602020502020306" pitchFamily="34" charset="0"/>
              </a:rPr>
              <a:t>1857</a:t>
            </a:r>
            <a:endParaRPr lang="en-US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983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991</TotalTime>
  <Words>1006</Words>
  <Application>Microsoft Office PowerPoint</Application>
  <PresentationFormat>On-screen Show (4:3)</PresentationFormat>
  <Paragraphs>131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Impressionism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Impressionism</dc:title>
  <dc:creator>Annie Ignagni</dc:creator>
  <cp:lastModifiedBy>Annie Ignagni</cp:lastModifiedBy>
  <cp:revision>82</cp:revision>
  <dcterms:created xsi:type="dcterms:W3CDTF">2015-01-19T16:22:03Z</dcterms:created>
  <dcterms:modified xsi:type="dcterms:W3CDTF">2015-02-09T16:18:40Z</dcterms:modified>
</cp:coreProperties>
</file>