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2060-6449-49A1-BAD2-564617B10BB1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D1FC-1C3A-466F-843F-47C1126C6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3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2060-6449-49A1-BAD2-564617B10BB1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D1FC-1C3A-466F-843F-47C1126C6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19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2060-6449-49A1-BAD2-564617B10BB1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D1FC-1C3A-466F-843F-47C1126C6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25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2060-6449-49A1-BAD2-564617B10BB1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D1FC-1C3A-466F-843F-47C1126C6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13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2060-6449-49A1-BAD2-564617B10BB1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D1FC-1C3A-466F-843F-47C1126C6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1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2060-6449-49A1-BAD2-564617B10BB1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D1FC-1C3A-466F-843F-47C1126C6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1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2060-6449-49A1-BAD2-564617B10BB1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D1FC-1C3A-466F-843F-47C1126C6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2060-6449-49A1-BAD2-564617B10BB1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D1FC-1C3A-466F-843F-47C1126C6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6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2060-6449-49A1-BAD2-564617B10BB1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D1FC-1C3A-466F-843F-47C1126C6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3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2060-6449-49A1-BAD2-564617B10BB1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D1FC-1C3A-466F-843F-47C1126C6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42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2060-6449-49A1-BAD2-564617B10BB1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D1FC-1C3A-466F-843F-47C1126C6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3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C2060-6449-49A1-BAD2-564617B10BB1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9D1FC-1C3A-466F-843F-47C1126C6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33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500" dirty="0" smtClean="0">
                <a:latin typeface="Berlin Sans FB Demi" panose="020E0802020502020306" pitchFamily="34" charset="0"/>
              </a:rPr>
              <a:t>Surrealism</a:t>
            </a:r>
            <a:endParaRPr lang="en-US" sz="7500" dirty="0">
              <a:latin typeface="Berlin Sans FB Demi" panose="020E08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Dream or Reality</a:t>
            </a:r>
            <a:endParaRPr lang="en-US" sz="54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962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Surrealists use fantasy and dream imagery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They expose their inner minds in eccentric, symbolic ways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They used detail with the illusion of three-dimensionality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They emphasized dream-like quality</a:t>
            </a:r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973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600"/>
            <a:ext cx="596306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30582" y="5257800"/>
            <a:ext cx="47227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>
                <a:latin typeface="Berlin Sans FB" panose="020E0602020502020306" pitchFamily="34" charset="0"/>
              </a:rPr>
              <a:t>The </a:t>
            </a:r>
            <a:r>
              <a:rPr lang="en-US" sz="3200" i="1" dirty="0" err="1" smtClean="0">
                <a:latin typeface="Berlin Sans FB" panose="020E0602020502020306" pitchFamily="34" charset="0"/>
              </a:rPr>
              <a:t>Persistance</a:t>
            </a:r>
            <a:r>
              <a:rPr lang="en-US" sz="3200" i="1" dirty="0" smtClean="0">
                <a:latin typeface="Berlin Sans FB" panose="020E0602020502020306" pitchFamily="34" charset="0"/>
              </a:rPr>
              <a:t> of Memory</a:t>
            </a:r>
          </a:p>
          <a:p>
            <a:pPr algn="ctr"/>
            <a:r>
              <a:rPr lang="en-US" sz="3200" dirty="0" smtClean="0">
                <a:latin typeface="Berlin Sans FB" panose="020E0602020502020306" pitchFamily="34" charset="0"/>
              </a:rPr>
              <a:t>By Salvador Dali</a:t>
            </a:r>
            <a:endParaRPr lang="en-US" sz="3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577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353" y="304800"/>
            <a:ext cx="3629025" cy="510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51018" y="5486400"/>
            <a:ext cx="31021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>
                <a:latin typeface="Berlin Sans FB" panose="020E0602020502020306" pitchFamily="34" charset="0"/>
              </a:rPr>
              <a:t>The Son of Man</a:t>
            </a:r>
          </a:p>
          <a:p>
            <a:pPr algn="ctr"/>
            <a:r>
              <a:rPr lang="en-US" sz="3200" dirty="0" smtClean="0">
                <a:latin typeface="Berlin Sans FB" panose="020E0602020502020306" pitchFamily="34" charset="0"/>
              </a:rPr>
              <a:t>By Rene’ </a:t>
            </a:r>
            <a:r>
              <a:rPr lang="en-US" sz="3200" dirty="0" err="1" smtClean="0">
                <a:latin typeface="Berlin Sans FB" panose="020E0602020502020306" pitchFamily="34" charset="0"/>
              </a:rPr>
              <a:t>Magrite</a:t>
            </a:r>
            <a:endParaRPr lang="en-US" sz="3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341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38200"/>
            <a:ext cx="541205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5649769"/>
            <a:ext cx="5965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 smtClean="0">
                <a:latin typeface="Berlin Sans FB" panose="020E0602020502020306" pitchFamily="34" charset="0"/>
              </a:rPr>
              <a:t>Nauka</a:t>
            </a:r>
            <a:r>
              <a:rPr lang="en-US" sz="3200" i="1" dirty="0" smtClean="0">
                <a:latin typeface="Berlin Sans FB" panose="020E0602020502020306" pitchFamily="34" charset="0"/>
              </a:rPr>
              <a:t> </a:t>
            </a:r>
            <a:r>
              <a:rPr lang="en-US" sz="3200" i="1" dirty="0" err="1" smtClean="0">
                <a:latin typeface="Berlin Sans FB" panose="020E0602020502020306" pitchFamily="34" charset="0"/>
              </a:rPr>
              <a:t>Chodzenia</a:t>
            </a:r>
            <a:r>
              <a:rPr lang="en-US" sz="3200" i="1" dirty="0" smtClean="0">
                <a:latin typeface="Berlin Sans FB" panose="020E0602020502020306" pitchFamily="34" charset="0"/>
              </a:rPr>
              <a:t> </a:t>
            </a:r>
            <a:r>
              <a:rPr lang="en-US" sz="3200" dirty="0" smtClean="0">
                <a:latin typeface="Berlin Sans FB" panose="020E0602020502020306" pitchFamily="34" charset="0"/>
              </a:rPr>
              <a:t>by Jacek </a:t>
            </a:r>
            <a:r>
              <a:rPr lang="en-US" sz="3200" dirty="0" err="1" smtClean="0">
                <a:latin typeface="Berlin Sans FB" panose="020E0602020502020306" pitchFamily="34" charset="0"/>
              </a:rPr>
              <a:t>Yerka</a:t>
            </a:r>
            <a:endParaRPr lang="en-US" sz="3200" i="1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151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3400"/>
            <a:ext cx="559862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91914" y="5410200"/>
            <a:ext cx="5918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Berlin Sans FB" panose="020E0602020502020306" pitchFamily="34" charset="0"/>
              </a:rPr>
              <a:t>Above the Trees </a:t>
            </a:r>
            <a:r>
              <a:rPr lang="en-US" sz="3200" dirty="0" smtClean="0">
                <a:latin typeface="Berlin Sans FB" panose="020E0602020502020306" pitchFamily="34" charset="0"/>
              </a:rPr>
              <a:t>by Vladimir Kush</a:t>
            </a:r>
            <a:endParaRPr lang="en-US" sz="3200" i="1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743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6800"/>
            <a:ext cx="4802948" cy="367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5110885"/>
            <a:ext cx="5755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Berlin Sans FB" panose="020E0602020502020306" pitchFamily="34" charset="0"/>
              </a:rPr>
              <a:t>Metamorphosis </a:t>
            </a:r>
            <a:r>
              <a:rPr lang="en-US" sz="3200" dirty="0" smtClean="0">
                <a:latin typeface="Berlin Sans FB" panose="020E0602020502020306" pitchFamily="34" charset="0"/>
              </a:rPr>
              <a:t>by Vladimir Kush</a:t>
            </a:r>
            <a:endParaRPr lang="en-US" sz="3200" i="1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952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522226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5747265"/>
            <a:ext cx="6417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latin typeface="Berlin Sans FB" panose="020E0602020502020306" pitchFamily="34" charset="0"/>
              </a:rPr>
              <a:t>African Sonata </a:t>
            </a:r>
            <a:r>
              <a:rPr lang="en-US" sz="3600" dirty="0" smtClean="0">
                <a:latin typeface="Berlin Sans FB" panose="020E0602020502020306" pitchFamily="34" charset="0"/>
              </a:rPr>
              <a:t>by Vladimir Kush</a:t>
            </a:r>
            <a:endParaRPr lang="en-US" sz="3600" i="1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152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erlin Sans FB Demi" panose="020E0802020502020306" pitchFamily="34" charset="0"/>
              </a:rPr>
              <a:t>Surrealism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Berlin Sans FB Demi" panose="020E0802020502020306" pitchFamily="34" charset="0"/>
              </a:rPr>
              <a:t>Began in the early 1920s</a:t>
            </a:r>
          </a:p>
          <a:p>
            <a:r>
              <a:rPr lang="en-US" dirty="0" smtClean="0">
                <a:latin typeface="Berlin Sans FB Demi" panose="020E0802020502020306" pitchFamily="34" charset="0"/>
              </a:rPr>
              <a:t>Developed out of the Dada Movement after WWI</a:t>
            </a:r>
          </a:p>
          <a:p>
            <a:r>
              <a:rPr lang="en-US" dirty="0">
                <a:latin typeface="Berlin Sans FB Demi" panose="020E0802020502020306" pitchFamily="34" charset="0"/>
              </a:rPr>
              <a:t>M</a:t>
            </a:r>
            <a:r>
              <a:rPr lang="en-US" dirty="0" smtClean="0">
                <a:latin typeface="Berlin Sans FB Demi" panose="020E0802020502020306" pitchFamily="34" charset="0"/>
              </a:rPr>
              <a:t>ocked materialistic and nationalistic attitudes</a:t>
            </a:r>
          </a:p>
          <a:p>
            <a:r>
              <a:rPr lang="en-US" dirty="0" smtClean="0">
                <a:latin typeface="Berlin Sans FB Demi" panose="020E0802020502020306" pitchFamily="34" charset="0"/>
              </a:rPr>
              <a:t>Against middle class complacency</a:t>
            </a:r>
          </a:p>
          <a:p>
            <a:r>
              <a:rPr lang="en-US" dirty="0" smtClean="0">
                <a:latin typeface="Berlin Sans FB Demi" panose="020E0802020502020306" pitchFamily="34" charset="0"/>
              </a:rPr>
              <a:t>Anti-war</a:t>
            </a:r>
          </a:p>
          <a:p>
            <a:r>
              <a:rPr lang="en-US" dirty="0" smtClean="0">
                <a:latin typeface="Berlin Sans FB Demi" panose="020E0802020502020306" pitchFamily="34" charset="0"/>
              </a:rPr>
              <a:t>Best known for visual artworks and writings</a:t>
            </a:r>
          </a:p>
        </p:txBody>
      </p:sp>
    </p:spTree>
    <p:extLst>
      <p:ext uri="{BB962C8B-B14F-4D97-AF65-F5344CB8AC3E}">
        <p14:creationId xmlns:p14="http://schemas.microsoft.com/office/powerpoint/2010/main" val="3351100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Berlin Sans FB" panose="020E0602020502020306" pitchFamily="34" charset="0"/>
              </a:rPr>
              <a:t>Features the element of surprise</a:t>
            </a:r>
          </a:p>
          <a:p>
            <a:r>
              <a:rPr lang="en-US" sz="3000" dirty="0" smtClean="0">
                <a:latin typeface="Berlin Sans FB" panose="020E0602020502020306" pitchFamily="34" charset="0"/>
              </a:rPr>
              <a:t>Depicted unlike things next to each other</a:t>
            </a:r>
          </a:p>
          <a:p>
            <a:r>
              <a:rPr lang="en-US" sz="3000" dirty="0" smtClean="0">
                <a:latin typeface="Berlin Sans FB" panose="020E0602020502020306" pitchFamily="34" charset="0"/>
              </a:rPr>
              <a:t>Unnerving, illogical scenes</a:t>
            </a:r>
          </a:p>
          <a:p>
            <a:r>
              <a:rPr lang="en-US" sz="3000" dirty="0" smtClean="0">
                <a:latin typeface="Berlin Sans FB" panose="020E0602020502020306" pitchFamily="34" charset="0"/>
              </a:rPr>
              <a:t>Strange creatures created from everyday objects</a:t>
            </a:r>
            <a:endParaRPr lang="en-US" sz="3000" dirty="0">
              <a:latin typeface="Berlin Sans FB" panose="020E0602020502020306" pitchFamily="34" charset="0"/>
            </a:endParaRPr>
          </a:p>
        </p:txBody>
      </p:sp>
      <p:pic>
        <p:nvPicPr>
          <p:cNvPr id="1028" name="Picture 4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23056"/>
            <a:ext cx="4145732" cy="318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68166" y="5985025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Berlin Sans FB" panose="020E0602020502020306" pitchFamily="34" charset="0"/>
              </a:rPr>
              <a:t>The  Temptation of St. Anthony </a:t>
            </a:r>
            <a:r>
              <a:rPr lang="en-US" dirty="0" smtClean="0">
                <a:latin typeface="Berlin Sans FB" panose="020E0602020502020306" pitchFamily="34" charset="0"/>
              </a:rPr>
              <a:t>by Salvador Dali</a:t>
            </a:r>
            <a:endParaRPr lang="en-US" i="1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28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Attempted to bridge dream and reality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Sought to channel the unconscious as a means to unlock the power of the imagination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Techniques became known as Automatism – expresses the actual functioning of thought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Allowed artists to forgo conscious thought and embrace chance when creating art</a:t>
            </a:r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893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rlin Sans FB" panose="020E0602020502020306" pitchFamily="34" charset="0"/>
              </a:rPr>
              <a:t>Sigmund Freud</a:t>
            </a:r>
            <a:br>
              <a:rPr lang="en-US" dirty="0" smtClean="0">
                <a:latin typeface="Berlin Sans FB" panose="020E0602020502020306" pitchFamily="34" charset="0"/>
              </a:rPr>
            </a:br>
            <a:r>
              <a:rPr lang="en-US" sz="3000" dirty="0" smtClean="0">
                <a:latin typeface="Berlin Sans FB" panose="020E0602020502020306" pitchFamily="34" charset="0"/>
              </a:rPr>
              <a:t>Founded Psychoanalysis</a:t>
            </a:r>
            <a:r>
              <a:rPr lang="en-US" sz="3000" dirty="0">
                <a:latin typeface="Berlin Sans FB" panose="020E0602020502020306" pitchFamily="34" charset="0"/>
              </a:rPr>
              <a:t/>
            </a:r>
            <a:br>
              <a:rPr lang="en-US" sz="3000" dirty="0">
                <a:latin typeface="Berlin Sans FB" panose="020E0602020502020306" pitchFamily="34" charset="0"/>
              </a:rPr>
            </a:b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Berlin Sans FB" panose="020E0602020502020306" pitchFamily="34" charset="0"/>
              </a:rPr>
              <a:t>Profoundly influenced the </a:t>
            </a:r>
            <a:r>
              <a:rPr lang="en-US" sz="2800" dirty="0" err="1" smtClean="0">
                <a:latin typeface="Berlin Sans FB" panose="020E0602020502020306" pitchFamily="34" charset="0"/>
              </a:rPr>
              <a:t>Surrelists</a:t>
            </a:r>
            <a:endParaRPr lang="en-US" sz="2800" dirty="0" smtClean="0">
              <a:latin typeface="Berlin Sans FB" panose="020E0602020502020306" pitchFamily="34" charset="0"/>
            </a:endParaRPr>
          </a:p>
          <a:p>
            <a:r>
              <a:rPr lang="en-US" sz="2800" dirty="0" smtClean="0">
                <a:latin typeface="Berlin Sans FB" panose="020E0602020502020306" pitchFamily="34" charset="0"/>
              </a:rPr>
              <a:t>He legitimized the importance of dreams and the unconscious as valid revelations of human emotion and desires</a:t>
            </a:r>
          </a:p>
          <a:p>
            <a:r>
              <a:rPr lang="en-US" sz="2800" dirty="0" smtClean="0">
                <a:latin typeface="Berlin Sans FB" panose="020E0602020502020306" pitchFamily="34" charset="0"/>
              </a:rPr>
              <a:t>Brought attention to the inner worlds of sexuality, desire and violence</a:t>
            </a:r>
            <a:endParaRPr lang="en-US" sz="28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490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Sigmund Freud 1853 - 1939</a:t>
            </a:r>
            <a:endParaRPr lang="en-US" dirty="0">
              <a:latin typeface="Berlin Sans FB" panose="020E0602020502020306" pitchFamily="34" charset="0"/>
            </a:endParaRPr>
          </a:p>
        </p:txBody>
      </p:sp>
      <p:pic>
        <p:nvPicPr>
          <p:cNvPr id="4" name="Picture 4" descr="Image resul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7200"/>
            <a:ext cx="411451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446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Berlin Sans FB" panose="020E0602020502020306" pitchFamily="34" charset="0"/>
              </a:rPr>
              <a:t>Andre’ Breton</a:t>
            </a:r>
            <a:br>
              <a:rPr lang="en-US" dirty="0" smtClean="0">
                <a:latin typeface="Berlin Sans FB" panose="020E0602020502020306" pitchFamily="34" charset="0"/>
              </a:rPr>
            </a:br>
            <a:r>
              <a:rPr lang="en-US" sz="3600" dirty="0" smtClean="0">
                <a:latin typeface="Berlin Sans FB" panose="020E0602020502020306" pitchFamily="34" charset="0"/>
              </a:rPr>
              <a:t>Founder of Surrealism</a:t>
            </a:r>
            <a:endParaRPr lang="en-US" sz="3600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848600" cy="3962400"/>
          </a:xfrm>
        </p:spPr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He wrote the </a:t>
            </a:r>
            <a:r>
              <a:rPr lang="en-US" i="1" dirty="0" smtClean="0">
                <a:latin typeface="Berlin Sans FB" panose="020E0602020502020306" pitchFamily="34" charset="0"/>
              </a:rPr>
              <a:t>Surrealist Manifesto in 1924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Was called the Pope of Surrealism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French writer, poet, anarchist, and anti-fascist</a:t>
            </a:r>
            <a:endParaRPr lang="en-US" dirty="0">
              <a:latin typeface="Berlin Sans FB" panose="020E0602020502020306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81401"/>
            <a:ext cx="469582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47632" y="5943968"/>
            <a:ext cx="3972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Berlin Sans FB" panose="020E0602020502020306" pitchFamily="34" charset="0"/>
              </a:rPr>
              <a:t>Andre’ Breton 1896 - 1966</a:t>
            </a:r>
            <a:endParaRPr lang="en-US" sz="28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791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erlin Sans FB" panose="020E0602020502020306" pitchFamily="34" charset="0"/>
              </a:rPr>
              <a:t>Bureau of Surrealist Research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Established in Paris in 1924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Group of artists and writers who conducted interviews of people about their dreams and social lives</a:t>
            </a:r>
            <a:endParaRPr lang="en-US" dirty="0">
              <a:latin typeface="Berlin Sans FB" panose="020E0602020502020306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76600"/>
            <a:ext cx="4267200" cy="310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471" y="4448917"/>
            <a:ext cx="295465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smtClean="0">
                <a:latin typeface="Berlin Sans FB" panose="020E0602020502020306" pitchFamily="34" charset="0"/>
              </a:rPr>
              <a:t>Recording a waking </a:t>
            </a:r>
          </a:p>
          <a:p>
            <a:pPr algn="ctr"/>
            <a:r>
              <a:rPr lang="en-US" sz="2500" dirty="0" smtClean="0">
                <a:latin typeface="Berlin Sans FB" panose="020E0602020502020306" pitchFamily="34" charset="0"/>
              </a:rPr>
              <a:t>dream séance session</a:t>
            </a:r>
          </a:p>
          <a:p>
            <a:pPr algn="ctr"/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926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Surrealists draw upon dreams and unconscious mind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Imagery is outlandish and perplexing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Nature is the most frequently used imagery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4" name="AutoShape 2" descr="Image result for The Elephant Celeb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2981325" cy="348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43400" y="3733800"/>
            <a:ext cx="38218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Berlin Sans FB" panose="020E0602020502020306" pitchFamily="34" charset="0"/>
              </a:rPr>
              <a:t>The Elephant Celebes</a:t>
            </a:r>
          </a:p>
          <a:p>
            <a:pPr algn="ctr"/>
            <a:r>
              <a:rPr lang="en-US" sz="3200" dirty="0" smtClean="0">
                <a:latin typeface="Berlin Sans FB" panose="020E0602020502020306" pitchFamily="34" charset="0"/>
              </a:rPr>
              <a:t>By Max Ernst 1921</a:t>
            </a:r>
            <a:endParaRPr lang="en-US" sz="3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15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302</Words>
  <Application>Microsoft Office PowerPoint</Application>
  <PresentationFormat>On-screen Show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Surrealism</vt:lpstr>
      <vt:lpstr>Surrealism</vt:lpstr>
      <vt:lpstr>PowerPoint Presentation</vt:lpstr>
      <vt:lpstr>PowerPoint Presentation</vt:lpstr>
      <vt:lpstr>Sigmund Freud Founded Psychoanalysis </vt:lpstr>
      <vt:lpstr>Sigmund Freud 1853 - 1939</vt:lpstr>
      <vt:lpstr>Andre’ Breton Founder of Surrealism</vt:lpstr>
      <vt:lpstr>Bureau of Surrealist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Surrealism</dc:title>
  <dc:creator>Annie Ignagni</dc:creator>
  <cp:lastModifiedBy>Annie Ignagni</cp:lastModifiedBy>
  <cp:revision>28</cp:revision>
  <dcterms:created xsi:type="dcterms:W3CDTF">2016-09-16T16:05:09Z</dcterms:created>
  <dcterms:modified xsi:type="dcterms:W3CDTF">2016-11-02T12:17:36Z</dcterms:modified>
</cp:coreProperties>
</file>